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62" r:id="rId4"/>
    <p:sldId id="259" r:id="rId5"/>
    <p:sldId id="260" r:id="rId6"/>
    <p:sldId id="258" r:id="rId7"/>
    <p:sldId id="261" r:id="rId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70"/>
    <p:restoredTop sz="94676"/>
  </p:normalViewPr>
  <p:slideViewPr>
    <p:cSldViewPr>
      <p:cViewPr varScale="1">
        <p:scale>
          <a:sx n="100" d="100"/>
          <a:sy n="100" d="100"/>
        </p:scale>
        <p:origin x="184" y="28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742414832"/>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381000" y="685800"/>
            <a:ext cx="6096000" cy="3429000"/>
          </a:xfrm>
          <a:prstGeom prst="rect">
            <a:avLst/>
          </a:prstGeom>
        </p:spPr>
        <p:txBody>
          <a:bodyPr/>
          <a:lstStyle/>
          <a:p>
            <a:endParaRPr/>
          </a:p>
        </p:txBody>
      </p:sp>
      <p:sp>
        <p:nvSpPr>
          <p:cNvPr id="131" name="Shape 131"/>
          <p:cNvSpPr>
            <a:spLocks noGrp="1"/>
          </p:cNvSpPr>
          <p:nvPr>
            <p:ph type="body" sz="quarter" idx="1"/>
          </p:nvPr>
        </p:nvSpPr>
        <p:spPr>
          <a:prstGeom prst="rect">
            <a:avLst/>
          </a:prstGeom>
        </p:spPr>
        <p:txBody>
          <a:bodyPr/>
          <a:lstStyle/>
          <a:p>
            <a:r>
              <a:t>With the proliferation of online recipe sites, it is increasingly difficult for people who want to cook to choose recipes among an ocean of recipe websites and quickly find a menu that suits both their taste and cooking style. To solve this problem while seize the opportunity, we initialized a Web?, which not only aggregate online recipes from multiple sources, but also recommend recipes to users based on their preferences.  </a:t>
            </a:r>
            <a:r>
              <a:rPr u="sng"/>
              <a:t>{In the next phrase, we will incorporate data from sensors, which provides information about the ingredients in the fridge (type and the amount of ingredients), to provide users with more accurate and personalized recipe recommendation service.}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Shape 11"/>
          <p:cNvSpPr>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Shape 12"/>
          <p:cNvSpPr>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Shape 92"/>
          <p:cNvSpPr>
            <a:spLocks noGrp="1"/>
          </p:cNvSpPr>
          <p:nvPr>
            <p:ph type="title"/>
          </p:nvPr>
        </p:nvSpPr>
        <p:spPr>
          <a:prstGeom prst="rect">
            <a:avLst/>
          </a:prstGeom>
        </p:spPr>
        <p:txBody>
          <a:bodyPr/>
          <a:lstStyle/>
          <a:p>
            <a:r>
              <a:t>Title Text</a:t>
            </a:r>
          </a:p>
        </p:txBody>
      </p:sp>
      <p:sp>
        <p:nvSpPr>
          <p:cNvPr id="93" name="Shape 9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hape 9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Shape 101"/>
          <p:cNvSpPr>
            <a:spLocks noGrp="1"/>
          </p:cNvSpPr>
          <p:nvPr>
            <p:ph type="title"/>
          </p:nvPr>
        </p:nvSpPr>
        <p:spPr>
          <a:xfrm>
            <a:off x="8724900" y="365125"/>
            <a:ext cx="2628900" cy="5811838"/>
          </a:xfrm>
          <a:prstGeom prst="rect">
            <a:avLst/>
          </a:prstGeom>
        </p:spPr>
        <p:txBody>
          <a:bodyPr/>
          <a:lstStyle/>
          <a:p>
            <a:r>
              <a:t>Title Text</a:t>
            </a:r>
          </a:p>
        </p:txBody>
      </p:sp>
      <p:sp>
        <p:nvSpPr>
          <p:cNvPr id="102" name="Shape 102"/>
          <p:cNvSpPr>
            <a:spLocks noGrp="1"/>
          </p:cNvSpPr>
          <p:nvPr>
            <p:ph type="body" idx="1"/>
          </p:nvPr>
        </p:nvSpPr>
        <p:spPr>
          <a:xfrm>
            <a:off x="838200" y="365125"/>
            <a:ext cx="7734300" cy="58118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Shape 29"/>
          <p:cNvSpPr>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Shape 30"/>
          <p:cNvSpPr>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Shape 38"/>
          <p:cNvSpPr>
            <a:spLocks noGrp="1"/>
          </p:cNvSpPr>
          <p:nvPr>
            <p:ph type="title"/>
          </p:nvPr>
        </p:nvSpPr>
        <p:spPr>
          <a:prstGeom prst="rect">
            <a:avLst/>
          </a:prstGeom>
        </p:spPr>
        <p:txBody>
          <a:bodyPr/>
          <a:lstStyle/>
          <a:p>
            <a:r>
              <a:t>Title Text</a:t>
            </a:r>
          </a:p>
        </p:txBody>
      </p:sp>
      <p:sp>
        <p:nvSpPr>
          <p:cNvPr id="39" name="Shape 39"/>
          <p:cNvSpPr>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hape 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Shape 47"/>
          <p:cNvSpPr>
            <a:spLocks noGrp="1"/>
          </p:cNvSpPr>
          <p:nvPr>
            <p:ph type="title"/>
          </p:nvPr>
        </p:nvSpPr>
        <p:spPr>
          <a:xfrm>
            <a:off x="839787" y="365125"/>
            <a:ext cx="10515601" cy="1325563"/>
          </a:xfrm>
          <a:prstGeom prst="rect">
            <a:avLst/>
          </a:prstGeom>
        </p:spPr>
        <p:txBody>
          <a:bodyPr/>
          <a:lstStyle/>
          <a:p>
            <a:r>
              <a:t>Title Text</a:t>
            </a:r>
          </a:p>
        </p:txBody>
      </p:sp>
      <p:sp>
        <p:nvSpPr>
          <p:cNvPr id="48" name="Shape 48"/>
          <p:cNvSpPr>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Shape 7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Shape 73"/>
          <p:cNvSpPr>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5" name="Shape 7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Shape 8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Shape 83"/>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Shape 84"/>
          <p:cNvSpPr>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hape 8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normAutofit/>
          </a:bodyPr>
          <a:lstStyle/>
          <a:p>
            <a:r>
              <a:t>Title Text</a:t>
            </a:r>
          </a:p>
        </p:txBody>
      </p:sp>
      <p:sp>
        <p:nvSpPr>
          <p:cNvPr id="3" name="Shape 3"/>
          <p:cNvSpPr>
            <a:spLocks noGrp="1"/>
          </p:cNvSpPr>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image1.png" descr="A bowl filled with different types of food on a table&#10;&#10;Description automatically generated"/>
          <p:cNvPicPr>
            <a:picLocks noChangeAspect="1"/>
          </p:cNvPicPr>
          <p:nvPr/>
        </p:nvPicPr>
        <p:blipFill>
          <a:blip r:embed="rId2"/>
          <a:srcRect t="2581" b="9871"/>
          <a:stretch>
            <a:fillRect/>
          </a:stretch>
        </p:blipFill>
        <p:spPr>
          <a:xfrm>
            <a:off x="19" y="10"/>
            <a:ext cx="12191981" cy="6857990"/>
          </a:xfrm>
          <a:prstGeom prst="rect">
            <a:avLst/>
          </a:prstGeom>
          <a:ln w="12700">
            <a:miter lim="400000"/>
          </a:ln>
        </p:spPr>
      </p:pic>
      <p:grpSp>
        <p:nvGrpSpPr>
          <p:cNvPr id="115" name="Group 115"/>
          <p:cNvGrpSpPr/>
          <p:nvPr/>
        </p:nvGrpSpPr>
        <p:grpSpPr>
          <a:xfrm>
            <a:off x="1978343" y="1178718"/>
            <a:ext cx="8558214" cy="4500564"/>
            <a:chOff x="0" y="0"/>
            <a:chExt cx="8558212" cy="4500563"/>
          </a:xfrm>
        </p:grpSpPr>
        <p:sp>
          <p:nvSpPr>
            <p:cNvPr id="113" name="Shape 113"/>
            <p:cNvSpPr/>
            <p:nvPr/>
          </p:nvSpPr>
          <p:spPr>
            <a:xfrm>
              <a:off x="0" y="0"/>
              <a:ext cx="8558212" cy="4500563"/>
            </a:xfrm>
            <a:prstGeom prst="rect">
              <a:avLst/>
            </a:prstGeom>
            <a:solidFill>
              <a:srgbClr val="FFFFFF">
                <a:alpha val="43137"/>
              </a:srgbClr>
            </a:solidFill>
            <a:ln w="12700" cap="flat">
              <a:noFill/>
              <a:miter lim="400000"/>
            </a:ln>
            <a:effectLst/>
          </p:spPr>
          <p:txBody>
            <a:bodyPr wrap="square" lIns="45719" tIns="45719" rIns="45719" bIns="45719" numCol="1" anchor="ctr">
              <a:noAutofit/>
            </a:bodyPr>
            <a:lstStyle/>
            <a:p>
              <a:pPr algn="ctr">
                <a:defRPr sz="3600" b="1"/>
              </a:pPr>
              <a:endParaRPr>
                <a:solidFill>
                  <a:schemeClr val="bg1"/>
                </a:solidFill>
                <a:effectLst>
                  <a:glow rad="101600">
                    <a:schemeClr val="tx1">
                      <a:alpha val="60000"/>
                    </a:schemeClr>
                  </a:glow>
                </a:effectLst>
              </a:endParaRPr>
            </a:p>
          </p:txBody>
        </p:sp>
        <p:sp>
          <p:nvSpPr>
            <p:cNvPr id="114" name="Shape 114"/>
            <p:cNvSpPr/>
            <p:nvPr/>
          </p:nvSpPr>
          <p:spPr>
            <a:xfrm>
              <a:off x="0" y="1096121"/>
              <a:ext cx="8558212" cy="230832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defRPr sz="3600" b="1"/>
              </a:pPr>
              <a:r>
                <a:rPr dirty="0">
                  <a:solidFill>
                    <a:schemeClr val="bg1"/>
                  </a:solidFill>
                  <a:effectLst>
                    <a:glow rad="101600">
                      <a:schemeClr val="tx1">
                        <a:alpha val="60000"/>
                      </a:schemeClr>
                    </a:glow>
                  </a:effectLst>
                </a:rPr>
                <a:t>Food Recipes Relational Analysis and Recommendation System</a:t>
              </a:r>
              <a:endParaRPr lang="en-US" dirty="0">
                <a:solidFill>
                  <a:schemeClr val="bg1"/>
                </a:solidFill>
                <a:effectLst>
                  <a:glow rad="101600">
                    <a:schemeClr val="tx1">
                      <a:alpha val="60000"/>
                    </a:schemeClr>
                  </a:glow>
                </a:effectLst>
              </a:endParaRPr>
            </a:p>
            <a:p>
              <a:pPr algn="ct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Koh </a:t>
              </a:r>
              <a:r>
                <a:rPr lang="en-US" dirty="0" err="1">
                  <a:solidFill>
                    <a:schemeClr val="bg1"/>
                  </a:solidFill>
                  <a:effectLst>
                    <a:glow rad="101600">
                      <a:schemeClr val="tx1">
                        <a:alpha val="60000"/>
                      </a:schemeClr>
                    </a:glow>
                  </a:effectLst>
                </a:rPr>
                <a:t>Zhi</a:t>
              </a:r>
              <a:r>
                <a:rPr lang="en-US" dirty="0">
                  <a:solidFill>
                    <a:schemeClr val="bg1"/>
                  </a:solidFill>
                  <a:effectLst>
                    <a:glow rad="101600">
                      <a:schemeClr val="tx1">
                        <a:alpha val="60000"/>
                      </a:schemeClr>
                    </a:glow>
                  </a:effectLst>
                </a:rPr>
                <a:t> Rong Chester</a:t>
              </a:r>
            </a:p>
            <a:p>
              <a:pPr algn="ctr"/>
              <a:r>
                <a:rPr lang="en-US" dirty="0">
                  <a:solidFill>
                    <a:schemeClr val="bg1"/>
                  </a:solidFill>
                  <a:effectLst>
                    <a:glow rad="101600">
                      <a:schemeClr val="tx1">
                        <a:alpha val="60000"/>
                      </a:schemeClr>
                    </a:glow>
                  </a:effectLst>
                </a:rPr>
                <a:t>Low Jia Sheng Nelson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Ong Kian </a:t>
              </a:r>
              <a:r>
                <a:rPr lang="en-US" dirty="0" err="1">
                  <a:solidFill>
                    <a:schemeClr val="bg1"/>
                  </a:solidFill>
                  <a:effectLst>
                    <a:glow rad="101600">
                      <a:schemeClr val="tx1">
                        <a:alpha val="60000"/>
                      </a:schemeClr>
                    </a:glow>
                  </a:effectLst>
                </a:rPr>
                <a:t>Eng</a:t>
              </a: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Zhao Zhen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Zhou </a:t>
              </a:r>
              <a:r>
                <a:rPr lang="en-US" dirty="0" err="1">
                  <a:solidFill>
                    <a:schemeClr val="bg1"/>
                  </a:solidFill>
                  <a:effectLst>
                    <a:glow rad="101600">
                      <a:schemeClr val="tx1">
                        <a:alpha val="60000"/>
                      </a:schemeClr>
                    </a:glow>
                  </a:effectLst>
                </a:rPr>
                <a:t>Jingyu</a:t>
              </a:r>
              <a:endParaRPr lang="en-US" dirty="0">
                <a:solidFill>
                  <a:schemeClr val="bg1"/>
                </a:solidFill>
                <a:effectLst>
                  <a:glow rad="101600">
                    <a:schemeClr val="tx1">
                      <a:alpha val="60000"/>
                    </a:schemeClr>
                  </a:glow>
                </a:effectLst>
              </a:endParaRP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 name="Group 119"/>
          <p:cNvGrpSpPr/>
          <p:nvPr/>
        </p:nvGrpSpPr>
        <p:grpSpPr>
          <a:xfrm>
            <a:off x="623392" y="532464"/>
            <a:ext cx="11022298" cy="630996"/>
            <a:chOff x="0" y="0"/>
            <a:chExt cx="11022296" cy="630995"/>
          </a:xfrm>
        </p:grpSpPr>
        <p:sp>
          <p:nvSpPr>
            <p:cNvPr id="117"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118" name="Shape 118"/>
            <p:cNvSpPr/>
            <p:nvPr/>
          </p:nvSpPr>
          <p:spPr>
            <a:xfrm>
              <a:off x="-1" y="118114"/>
              <a:ext cx="11022298" cy="39476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t>Problems</a:t>
              </a:r>
            </a:p>
          </p:txBody>
        </p:sp>
      </p:grpSp>
      <p:grpSp>
        <p:nvGrpSpPr>
          <p:cNvPr id="122" name="Group 122"/>
          <p:cNvGrpSpPr/>
          <p:nvPr/>
        </p:nvGrpSpPr>
        <p:grpSpPr>
          <a:xfrm>
            <a:off x="1052513" y="1571587"/>
            <a:ext cx="4686301" cy="358141"/>
            <a:chOff x="17049" y="0"/>
            <a:chExt cx="4686300" cy="358140"/>
          </a:xfrm>
        </p:grpSpPr>
        <p:sp>
          <p:nvSpPr>
            <p:cNvPr id="120" name="Shape 120"/>
            <p:cNvSpPr/>
            <p:nvPr/>
          </p:nvSpPr>
          <p:spPr>
            <a:xfrm>
              <a:off x="17049" y="177005"/>
              <a:ext cx="4686301"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1" name="Shape 121"/>
            <p:cNvSpPr/>
            <p:nvPr/>
          </p:nvSpPr>
          <p:spPr>
            <a:xfrm>
              <a:off x="1600983" y="0"/>
              <a:ext cx="1149742" cy="358140"/>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t>Business</a:t>
              </a:r>
            </a:p>
          </p:txBody>
        </p:sp>
      </p:grpSp>
      <p:grpSp>
        <p:nvGrpSpPr>
          <p:cNvPr id="125" name="Group 125"/>
          <p:cNvGrpSpPr/>
          <p:nvPr/>
        </p:nvGrpSpPr>
        <p:grpSpPr>
          <a:xfrm>
            <a:off x="6538912" y="1549631"/>
            <a:ext cx="5000625" cy="369330"/>
            <a:chOff x="17049" y="0"/>
            <a:chExt cx="5000624" cy="369329"/>
          </a:xfrm>
        </p:grpSpPr>
        <p:sp>
          <p:nvSpPr>
            <p:cNvPr id="123" name="Shape 123"/>
            <p:cNvSpPr/>
            <p:nvPr/>
          </p:nvSpPr>
          <p:spPr>
            <a:xfrm>
              <a:off x="17049" y="192341"/>
              <a:ext cx="5000624"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4" name="Shape 124"/>
            <p:cNvSpPr/>
            <p:nvPr/>
          </p:nvSpPr>
          <p:spPr>
            <a:xfrm>
              <a:off x="2027805" y="0"/>
              <a:ext cx="1218740" cy="369329"/>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rPr dirty="0"/>
                <a:t>Technical</a:t>
              </a:r>
            </a:p>
          </p:txBody>
        </p:sp>
      </p:grpSp>
      <p:sp>
        <p:nvSpPr>
          <p:cNvPr id="126" name="Shape 126"/>
          <p:cNvSpPr/>
          <p:nvPr/>
        </p:nvSpPr>
        <p:spPr>
          <a:xfrm>
            <a:off x="866777" y="1940920"/>
            <a:ext cx="5229224" cy="46253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85750" indent="-285750">
              <a:buSzPct val="100000"/>
              <a:buFont typeface="Arial"/>
              <a:buChar char="•"/>
            </a:pPr>
            <a:r>
              <a:t>Business Case</a:t>
            </a:r>
          </a:p>
          <a:p>
            <a:pPr marL="800100" lvl="1" indent="-342900">
              <a:buSzPct val="100000"/>
              <a:buAutoNum type="arabicPeriod"/>
              <a:defRPr b="1"/>
            </a:pPr>
            <a:r>
              <a:t>Large volume and variety of recipes</a:t>
            </a:r>
            <a:r>
              <a:rPr b="0"/>
              <a:t> from various</a:t>
            </a:r>
            <a:r>
              <a:t> </a:t>
            </a:r>
            <a:r>
              <a:rPr b="0"/>
              <a:t>websites </a:t>
            </a:r>
            <a:br>
              <a:rPr b="0"/>
            </a:br>
            <a:r>
              <a:rPr b="0">
                <a:latin typeface="Wingdings"/>
                <a:ea typeface="Wingdings"/>
                <a:cs typeface="Wingdings"/>
                <a:sym typeface="Wingdings"/>
              </a:rPr>
              <a:t></a:t>
            </a:r>
            <a:r>
              <a:rPr b="0"/>
              <a:t> Difficult to quickly find suitable menu (based on taste and cooking style). </a:t>
            </a:r>
          </a:p>
          <a:p>
            <a:pPr marL="800100" lvl="1" indent="-342900">
              <a:buSzPct val="100000"/>
              <a:buAutoNum type="arabicPeriod"/>
              <a:defRPr b="1"/>
            </a:pPr>
            <a:r>
              <a:t>Consolidate online recipes </a:t>
            </a:r>
            <a:r>
              <a:rPr b="0"/>
              <a:t>to recommend suitable recipes for users</a:t>
            </a:r>
          </a:p>
          <a:p>
            <a:pPr marL="800100" lvl="1" indent="-342900">
              <a:buSzPct val="100000"/>
              <a:buAutoNum type="arabicPeriod"/>
              <a:defRPr b="1"/>
            </a:pPr>
            <a:r>
              <a:t>Integrate data </a:t>
            </a:r>
            <a:r>
              <a:rPr b="0"/>
              <a:t>from </a:t>
            </a:r>
            <a:r>
              <a:t>IoT sensors </a:t>
            </a:r>
            <a:r>
              <a:rPr b="0"/>
              <a:t>(e.g. currently available ingredients in fridge) </a:t>
            </a:r>
          </a:p>
          <a:p>
            <a:pPr marL="800100" lvl="1" indent="-342900">
              <a:buSzPct val="100000"/>
              <a:buAutoNum type="arabicPeriod"/>
            </a:pPr>
            <a:r>
              <a:t>Provide </a:t>
            </a:r>
            <a:r>
              <a:rPr u="sng"/>
              <a:t>more accurate and personalized recipe recommendation leveraging on graphs</a:t>
            </a:r>
          </a:p>
          <a:p>
            <a:pPr lvl="1">
              <a:defRPr u="sng"/>
            </a:pPr>
            <a:endParaRPr u="sng"/>
          </a:p>
          <a:p>
            <a:pPr marL="285750" indent="-285750">
              <a:buSzPct val="100000"/>
              <a:buFont typeface="Arial"/>
              <a:buChar char="•"/>
            </a:pPr>
            <a:r>
              <a:t>Target Audience</a:t>
            </a:r>
          </a:p>
          <a:p>
            <a:pPr lvl="1"/>
            <a:r>
              <a:t>Ideal for people who wish to cook, especially for those searching for recipes that cater their preference.</a:t>
            </a:r>
          </a:p>
        </p:txBody>
      </p:sp>
      <p:sp>
        <p:nvSpPr>
          <p:cNvPr id="127" name="Shape 127"/>
          <p:cNvSpPr/>
          <p:nvPr/>
        </p:nvSpPr>
        <p:spPr>
          <a:xfrm>
            <a:off x="7043852" y="3891603"/>
            <a:ext cx="4500447" cy="1754326"/>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85750" indent="-285750">
              <a:buSzPct val="100000"/>
              <a:buFont typeface="Arial"/>
              <a:buChar char="•"/>
            </a:pPr>
            <a:r>
              <a:rPr dirty="0"/>
              <a:t>Volume: More than </a:t>
            </a:r>
            <a:r>
              <a:rPr lang="en-US" dirty="0"/>
              <a:t>250,0</a:t>
            </a:r>
            <a:r>
              <a:rPr dirty="0"/>
              <a:t>00 recipes</a:t>
            </a:r>
          </a:p>
          <a:p>
            <a:pPr marL="285750" indent="-285750">
              <a:buSzPct val="100000"/>
              <a:buFont typeface="Arial"/>
              <a:buChar char="•"/>
            </a:pPr>
            <a:r>
              <a:rPr dirty="0"/>
              <a:t>Velocity: Batch Processing</a:t>
            </a:r>
          </a:p>
          <a:p>
            <a:pPr marL="285750" indent="-285750">
              <a:buSzPct val="100000"/>
              <a:buFont typeface="Arial"/>
              <a:buChar char="•"/>
            </a:pPr>
            <a:r>
              <a:rPr dirty="0"/>
              <a:t>Varity: Unstructured data &amp; graph data</a:t>
            </a:r>
          </a:p>
          <a:p>
            <a:pPr marL="285750" indent="-285750">
              <a:buSzPct val="100000"/>
              <a:buFont typeface="Arial"/>
              <a:buChar char="•"/>
            </a:pPr>
            <a:r>
              <a:rPr dirty="0"/>
              <a:t>Value: Recommendation</a:t>
            </a:r>
          </a:p>
          <a:p>
            <a:pPr marL="285750" indent="-285750">
              <a:buSzPct val="100000"/>
              <a:buFont typeface="Arial"/>
              <a:buChar char="•"/>
            </a:pPr>
            <a:r>
              <a:rPr dirty="0"/>
              <a:t>Variability: changing data once a week</a:t>
            </a:r>
          </a:p>
          <a:p>
            <a:pPr marL="285750" indent="-285750">
              <a:buSzPct val="100000"/>
              <a:buFont typeface="Arial"/>
              <a:buChar char="•"/>
            </a:pPr>
            <a:r>
              <a:rPr dirty="0"/>
              <a:t>Veracity: Availability</a:t>
            </a:r>
          </a:p>
        </p:txBody>
      </p:sp>
      <p:pic>
        <p:nvPicPr>
          <p:cNvPr id="128" name="image2.png"/>
          <p:cNvPicPr>
            <a:picLocks noChangeAspect="1"/>
          </p:cNvPicPr>
          <p:nvPr/>
        </p:nvPicPr>
        <p:blipFill>
          <a:blip r:embed="rId3"/>
          <a:stretch>
            <a:fillRect/>
          </a:stretch>
        </p:blipFill>
        <p:spPr>
          <a:xfrm>
            <a:off x="6925675" y="2249596"/>
            <a:ext cx="2113548" cy="1142046"/>
          </a:xfrm>
          <a:prstGeom prst="rect">
            <a:avLst/>
          </a:prstGeom>
          <a:ln w="12700">
            <a:miter lim="400000"/>
          </a:ln>
        </p:spPr>
      </p:pic>
      <p:pic>
        <p:nvPicPr>
          <p:cNvPr id="129" name="image3.png"/>
          <p:cNvPicPr>
            <a:picLocks noChangeAspect="1"/>
          </p:cNvPicPr>
          <p:nvPr/>
        </p:nvPicPr>
        <p:blipFill>
          <a:blip r:embed="rId4"/>
          <a:stretch>
            <a:fillRect/>
          </a:stretch>
        </p:blipFill>
        <p:spPr>
          <a:xfrm>
            <a:off x="9295668" y="2305137"/>
            <a:ext cx="2113548" cy="1123863"/>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24076B-FFC5-FD48-9567-12390F397E32}"/>
              </a:ext>
            </a:extLst>
          </p:cNvPr>
          <p:cNvPicPr>
            <a:picLocks noChangeAspect="1"/>
          </p:cNvPicPr>
          <p:nvPr/>
        </p:nvPicPr>
        <p:blipFill>
          <a:blip r:embed="rId2"/>
          <a:stretch>
            <a:fillRect/>
          </a:stretch>
        </p:blipFill>
        <p:spPr>
          <a:xfrm>
            <a:off x="2558845" y="1556792"/>
            <a:ext cx="9369803" cy="4910490"/>
          </a:xfrm>
          <a:prstGeom prst="rect">
            <a:avLst/>
          </a:prstGeom>
        </p:spPr>
      </p:pic>
      <p:grpSp>
        <p:nvGrpSpPr>
          <p:cNvPr id="5" name="Group 119">
            <a:extLst>
              <a:ext uri="{FF2B5EF4-FFF2-40B4-BE49-F238E27FC236}">
                <a16:creationId xmlns:a16="http://schemas.microsoft.com/office/drawing/2014/main" id="{C036B60C-2469-8045-A094-0D9D5F73C281}"/>
              </a:ext>
            </a:extLst>
          </p:cNvPr>
          <p:cNvGrpSpPr/>
          <p:nvPr/>
        </p:nvGrpSpPr>
        <p:grpSpPr>
          <a:xfrm>
            <a:off x="690324" y="709771"/>
            <a:ext cx="11022300" cy="630997"/>
            <a:chOff x="-1" y="0"/>
            <a:chExt cx="11022298" cy="630996"/>
          </a:xfrm>
        </p:grpSpPr>
        <p:sp>
          <p:nvSpPr>
            <p:cNvPr id="6" name="Shape 117">
              <a:extLst>
                <a:ext uri="{FF2B5EF4-FFF2-40B4-BE49-F238E27FC236}">
                  <a16:creationId xmlns:a16="http://schemas.microsoft.com/office/drawing/2014/main" id="{232069E3-08DC-3A41-8C41-B9E3A897610C}"/>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7" name="Shape 118">
              <a:extLst>
                <a:ext uri="{FF2B5EF4-FFF2-40B4-BE49-F238E27FC236}">
                  <a16:creationId xmlns:a16="http://schemas.microsoft.com/office/drawing/2014/main" id="{35DAFFA1-8839-6442-8C75-BFFB936A01EE}"/>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IOT</a:t>
              </a:r>
              <a:endParaRPr dirty="0"/>
            </a:p>
          </p:txBody>
        </p:sp>
      </p:grpSp>
      <p:sp>
        <p:nvSpPr>
          <p:cNvPr id="14" name="Rectangle 13">
            <a:extLst>
              <a:ext uri="{FF2B5EF4-FFF2-40B4-BE49-F238E27FC236}">
                <a16:creationId xmlns:a16="http://schemas.microsoft.com/office/drawing/2014/main" id="{CF58A0A2-9C77-7247-9700-1FA52C8BF23E}"/>
              </a:ext>
            </a:extLst>
          </p:cNvPr>
          <p:cNvSpPr/>
          <p:nvPr/>
        </p:nvSpPr>
        <p:spPr>
          <a:xfrm>
            <a:off x="738888" y="5670046"/>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Smart</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5" name="Rectangle 14">
            <a:extLst>
              <a:ext uri="{FF2B5EF4-FFF2-40B4-BE49-F238E27FC236}">
                <a16:creationId xmlns:a16="http://schemas.microsoft.com/office/drawing/2014/main" id="{235FE66D-AC18-B844-8A01-9906EAC0FD65}"/>
              </a:ext>
            </a:extLst>
          </p:cNvPr>
          <p:cNvSpPr/>
          <p:nvPr/>
        </p:nvSpPr>
        <p:spPr>
          <a:xfrm>
            <a:off x="738888" y="5013176"/>
            <a:ext cx="166853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a:ln>
                  <a:noFill/>
                </a:ln>
                <a:solidFill>
                  <a:srgbClr val="000000"/>
                </a:solidFill>
                <a:effectLst/>
                <a:uFillTx/>
                <a:latin typeface="+mn-lt"/>
                <a:ea typeface="+mn-ea"/>
                <a:cs typeface="+mn-cs"/>
                <a:sym typeface="Calibri"/>
              </a:rPr>
              <a:t>Wifi</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Connection</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6" name="Rectangle 15">
            <a:extLst>
              <a:ext uri="{FF2B5EF4-FFF2-40B4-BE49-F238E27FC236}">
                <a16:creationId xmlns:a16="http://schemas.microsoft.com/office/drawing/2014/main" id="{4396FCBF-F4C1-4C44-A2BD-FA71DFA091B0}"/>
              </a:ext>
            </a:extLst>
          </p:cNvPr>
          <p:cNvSpPr/>
          <p:nvPr/>
        </p:nvSpPr>
        <p:spPr>
          <a:xfrm>
            <a:off x="738888" y="4448811"/>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Server</a:t>
            </a:r>
            <a:r>
              <a:rPr lang="zh-CN" altLang="en-US" dirty="0"/>
              <a:t> </a:t>
            </a:r>
            <a:r>
              <a:rPr lang="en-US" altLang="zh-CN" dirty="0"/>
              <a:t>/</a:t>
            </a:r>
            <a:r>
              <a:rPr lang="zh-CN" altLang="en-US" dirty="0"/>
              <a:t> </a:t>
            </a:r>
            <a:r>
              <a:rPr lang="en-US" altLang="zh-CN" dirty="0"/>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7" name="Rectangle 16">
            <a:extLst>
              <a:ext uri="{FF2B5EF4-FFF2-40B4-BE49-F238E27FC236}">
                <a16:creationId xmlns:a16="http://schemas.microsoft.com/office/drawing/2014/main" id="{D9CB2D75-E9D1-0F42-BD4B-A676BED87351}"/>
              </a:ext>
            </a:extLst>
          </p:cNvPr>
          <p:cNvSpPr/>
          <p:nvPr/>
        </p:nvSpPr>
        <p:spPr>
          <a:xfrm>
            <a:off x="738888" y="3920468"/>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Data</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in</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lang="en-US" altLang="zh-CN" dirty="0"/>
              <a:t>HDFS</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8" name="Rectangle 17">
            <a:extLst>
              <a:ext uri="{FF2B5EF4-FFF2-40B4-BE49-F238E27FC236}">
                <a16:creationId xmlns:a16="http://schemas.microsoft.com/office/drawing/2014/main" id="{9E1EDC83-ED08-884E-ABAD-8D98AC9DF8D0}"/>
              </a:ext>
            </a:extLst>
          </p:cNvPr>
          <p:cNvSpPr/>
          <p:nvPr/>
        </p:nvSpPr>
        <p:spPr>
          <a:xfrm>
            <a:off x="738888" y="3286967"/>
            <a:ext cx="2116752"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Features</a:t>
            </a:r>
            <a:r>
              <a:rPr lang="zh-CN" altLang="en-US" dirty="0"/>
              <a:t> </a:t>
            </a:r>
            <a:r>
              <a:rPr lang="en-US" altLang="zh-CN" dirty="0"/>
              <a:t>Engineering</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9" name="Rectangle 18">
            <a:extLst>
              <a:ext uri="{FF2B5EF4-FFF2-40B4-BE49-F238E27FC236}">
                <a16:creationId xmlns:a16="http://schemas.microsoft.com/office/drawing/2014/main" id="{367E409E-37E4-DD4D-AE52-38432F8F49CD}"/>
              </a:ext>
            </a:extLst>
          </p:cNvPr>
          <p:cNvSpPr/>
          <p:nvPr/>
        </p:nvSpPr>
        <p:spPr>
          <a:xfrm>
            <a:off x="738888" y="2702367"/>
            <a:ext cx="185046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Recipe</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Dashboard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20" name="Rectangle 19">
            <a:extLst>
              <a:ext uri="{FF2B5EF4-FFF2-40B4-BE49-F238E27FC236}">
                <a16:creationId xmlns:a16="http://schemas.microsoft.com/office/drawing/2014/main" id="{C4B3259E-6047-B24C-BEF3-A90791511496}"/>
              </a:ext>
            </a:extLst>
          </p:cNvPr>
          <p:cNvSpPr/>
          <p:nvPr/>
        </p:nvSpPr>
        <p:spPr>
          <a:xfrm>
            <a:off x="789152" y="2104725"/>
            <a:ext cx="1800200"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Recipe</a:t>
            </a:r>
            <a:r>
              <a:rPr lang="zh-CN" altLang="en-US" dirty="0"/>
              <a:t> </a:t>
            </a:r>
            <a:r>
              <a:rPr lang="en-US" altLang="zh-CN" dirty="0"/>
              <a:t>Websites</a:t>
            </a:r>
            <a:r>
              <a:rPr lang="zh-CN" altLang="en-US" dirty="0"/>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32937680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a:off x="6341128" y="2071352"/>
            <a:ext cx="5026071" cy="3581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marL="285750" indent="-285750">
              <a:buSzPct val="100000"/>
              <a:buFont typeface="Arial"/>
              <a:buChar char="•"/>
            </a:pPr>
            <a:r>
              <a:rPr dirty="0"/>
              <a:t>Derive recipe tags (</a:t>
            </a:r>
            <a:r>
              <a:rPr dirty="0" err="1"/>
              <a:t>eg.</a:t>
            </a:r>
            <a:r>
              <a:rPr dirty="0"/>
              <a:t> seafood/ vegetarian)</a:t>
            </a:r>
          </a:p>
        </p:txBody>
      </p:sp>
      <p:grpSp>
        <p:nvGrpSpPr>
          <p:cNvPr id="194" name="Group 194"/>
          <p:cNvGrpSpPr/>
          <p:nvPr/>
        </p:nvGrpSpPr>
        <p:grpSpPr>
          <a:xfrm>
            <a:off x="4632426" y="2590590"/>
            <a:ext cx="1367687" cy="663346"/>
            <a:chOff x="0" y="0"/>
            <a:chExt cx="1367685" cy="663344"/>
          </a:xfrm>
        </p:grpSpPr>
        <p:sp>
          <p:nvSpPr>
            <p:cNvPr id="192" name="Shape 192"/>
            <p:cNvSpPr/>
            <p:nvPr/>
          </p:nvSpPr>
          <p:spPr>
            <a:xfrm>
              <a:off x="0" y="0"/>
              <a:ext cx="1367686" cy="663345"/>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3" name="Shape 193"/>
            <p:cNvSpPr/>
            <p:nvPr/>
          </p:nvSpPr>
          <p:spPr>
            <a:xfrm>
              <a:off x="200293" y="19252"/>
              <a:ext cx="967100" cy="6248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r>
                <a:rPr dirty="0"/>
                <a:t>Original Data</a:t>
              </a:r>
            </a:p>
          </p:txBody>
        </p:sp>
      </p:grpSp>
      <p:grpSp>
        <p:nvGrpSpPr>
          <p:cNvPr id="197" name="Group 197"/>
          <p:cNvGrpSpPr/>
          <p:nvPr/>
        </p:nvGrpSpPr>
        <p:grpSpPr>
          <a:xfrm>
            <a:off x="1071208" y="5171082"/>
            <a:ext cx="1229364" cy="646333"/>
            <a:chOff x="0" y="0"/>
            <a:chExt cx="1229362" cy="646331"/>
          </a:xfrm>
        </p:grpSpPr>
        <p:sp>
          <p:nvSpPr>
            <p:cNvPr id="195" name="Shape 195"/>
            <p:cNvSpPr/>
            <p:nvPr/>
          </p:nvSpPr>
          <p:spPr>
            <a:xfrm flipH="1">
              <a:off x="0" y="0"/>
              <a:ext cx="1229362" cy="646331"/>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6" name="Shape 196"/>
            <p:cNvSpPr/>
            <p:nvPr/>
          </p:nvSpPr>
          <p:spPr>
            <a:xfrm>
              <a:off x="180035" y="2"/>
              <a:ext cx="869292" cy="646327"/>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r>
                <a:rPr dirty="0"/>
                <a:t>Clean</a:t>
              </a:r>
              <a:r>
                <a:rPr lang="en-US" dirty="0"/>
                <a:t>ed</a:t>
              </a:r>
              <a:r>
                <a:rPr dirty="0"/>
                <a:t> Data</a:t>
              </a:r>
            </a:p>
          </p:txBody>
        </p:sp>
      </p:grpSp>
      <p:grpSp>
        <p:nvGrpSpPr>
          <p:cNvPr id="200" name="Group 200"/>
          <p:cNvGrpSpPr/>
          <p:nvPr/>
        </p:nvGrpSpPr>
        <p:grpSpPr>
          <a:xfrm>
            <a:off x="6388755" y="1412776"/>
            <a:ext cx="5130000" cy="731764"/>
            <a:chOff x="17049" y="0"/>
            <a:chExt cx="5129998" cy="731762"/>
          </a:xfrm>
        </p:grpSpPr>
        <p:sp>
          <p:nvSpPr>
            <p:cNvPr id="198" name="Shape 198"/>
            <p:cNvSpPr/>
            <p:nvPr/>
          </p:nvSpPr>
          <p:spPr>
            <a:xfrm>
              <a:off x="17049" y="207290"/>
              <a:ext cx="5130000" cy="897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99" name="Shape 199"/>
            <p:cNvSpPr/>
            <p:nvPr/>
          </p:nvSpPr>
          <p:spPr>
            <a:xfrm>
              <a:off x="1731229" y="0"/>
              <a:ext cx="1579226" cy="731763"/>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t>Text Feature Engineering</a:t>
              </a:r>
            </a:p>
          </p:txBody>
        </p:sp>
      </p:grpSp>
      <p:grpSp>
        <p:nvGrpSpPr>
          <p:cNvPr id="203" name="Group 203"/>
          <p:cNvGrpSpPr/>
          <p:nvPr/>
        </p:nvGrpSpPr>
        <p:grpSpPr>
          <a:xfrm>
            <a:off x="824801" y="1449633"/>
            <a:ext cx="5130001" cy="314223"/>
            <a:chOff x="17049" y="0"/>
            <a:chExt cx="5130000" cy="314221"/>
          </a:xfrm>
        </p:grpSpPr>
        <p:sp>
          <p:nvSpPr>
            <p:cNvPr id="201" name="Shape 201"/>
            <p:cNvSpPr/>
            <p:nvPr/>
          </p:nvSpPr>
          <p:spPr>
            <a:xfrm>
              <a:off x="17049" y="182408"/>
              <a:ext cx="5130000" cy="671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202" name="Shape 202"/>
            <p:cNvSpPr/>
            <p:nvPr/>
          </p:nvSpPr>
          <p:spPr>
            <a:xfrm>
              <a:off x="1798328" y="0"/>
              <a:ext cx="1702616" cy="314221"/>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rPr dirty="0"/>
                <a:t>Text cleaning  </a:t>
              </a:r>
            </a:p>
          </p:txBody>
        </p:sp>
      </p:grpSp>
      <p:pic>
        <p:nvPicPr>
          <p:cNvPr id="204" name="Screen Shot 2019-11-22 at 8.10.31 PM.png"/>
          <p:cNvPicPr>
            <a:picLocks noChangeAspect="1"/>
          </p:cNvPicPr>
          <p:nvPr/>
        </p:nvPicPr>
        <p:blipFill>
          <a:blip r:embed="rId2"/>
          <a:stretch>
            <a:fillRect/>
          </a:stretch>
        </p:blipFill>
        <p:spPr>
          <a:xfrm>
            <a:off x="7896200" y="4862495"/>
            <a:ext cx="2506544" cy="1590841"/>
          </a:xfrm>
          <a:prstGeom prst="rect">
            <a:avLst/>
          </a:prstGeom>
          <a:ln w="12700">
            <a:miter lim="400000"/>
          </a:ln>
        </p:spPr>
      </p:pic>
      <p:pic>
        <p:nvPicPr>
          <p:cNvPr id="205" name="Screen Shot 2019-11-22 at 8.11.25 PM.png"/>
          <p:cNvPicPr>
            <a:picLocks noChangeAspect="1"/>
          </p:cNvPicPr>
          <p:nvPr/>
        </p:nvPicPr>
        <p:blipFill>
          <a:blip r:embed="rId3"/>
          <a:stretch>
            <a:fillRect/>
          </a:stretch>
        </p:blipFill>
        <p:spPr>
          <a:xfrm>
            <a:off x="6394694" y="2590590"/>
            <a:ext cx="4275365" cy="1615350"/>
          </a:xfrm>
          <a:prstGeom prst="rect">
            <a:avLst/>
          </a:prstGeom>
          <a:ln w="12700">
            <a:miter lim="400000"/>
          </a:ln>
        </p:spPr>
      </p:pic>
      <p:sp>
        <p:nvSpPr>
          <p:cNvPr id="206" name="Shape 206"/>
          <p:cNvSpPr/>
          <p:nvPr/>
        </p:nvSpPr>
        <p:spPr>
          <a:xfrm rot="5400000">
            <a:off x="9011533" y="4400317"/>
            <a:ext cx="296432" cy="209206"/>
          </a:xfrm>
          <a:prstGeom prst="rightArrow">
            <a:avLst>
              <a:gd name="adj1" fmla="val 50000"/>
              <a:gd name="adj2" fmla="val 50000"/>
            </a:avLst>
          </a:prstGeom>
          <a:solidFill>
            <a:srgbClr val="E7E6E6"/>
          </a:solidFill>
          <a:ln w="12700">
            <a:solidFill>
              <a:srgbClr val="1C9369"/>
            </a:solidFill>
            <a:miter/>
          </a:ln>
        </p:spPr>
        <p:txBody>
          <a:bodyPr lIns="45719" rIns="45719" anchor="ctr"/>
          <a:lstStyle/>
          <a:p>
            <a:pPr algn="ctr">
              <a:defRPr>
                <a:solidFill>
                  <a:srgbClr val="FFFFFF"/>
                </a:solidFill>
              </a:defRPr>
            </a:pPr>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4801" y="2096935"/>
            <a:ext cx="3483895" cy="2201628"/>
          </a:xfrm>
          <a:prstGeom prst="rect">
            <a:avLst/>
          </a:prstGeom>
        </p:spPr>
      </p:pic>
      <p:pic>
        <p:nvPicPr>
          <p:cNvPr id="3" name="图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57802" y="4577801"/>
            <a:ext cx="3009741" cy="1832894"/>
          </a:xfrm>
          <a:prstGeom prst="rect">
            <a:avLst/>
          </a:prstGeom>
        </p:spPr>
      </p:pic>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1765" y="2609842"/>
            <a:ext cx="904875" cy="1467230"/>
          </a:xfrm>
          <a:prstGeom prst="rect">
            <a:avLst/>
          </a:prstGeom>
        </p:spPr>
      </p:pic>
      <p:grpSp>
        <p:nvGrpSpPr>
          <p:cNvPr id="24" name="Group 119">
            <a:extLst>
              <a:ext uri="{FF2B5EF4-FFF2-40B4-BE49-F238E27FC236}">
                <a16:creationId xmlns:a16="http://schemas.microsoft.com/office/drawing/2014/main" id="{99610CB6-5740-2741-AF79-210B21040A36}"/>
              </a:ext>
            </a:extLst>
          </p:cNvPr>
          <p:cNvGrpSpPr/>
          <p:nvPr/>
        </p:nvGrpSpPr>
        <p:grpSpPr>
          <a:xfrm>
            <a:off x="656393" y="637763"/>
            <a:ext cx="11022300" cy="630997"/>
            <a:chOff x="-1" y="0"/>
            <a:chExt cx="11022298" cy="630996"/>
          </a:xfrm>
        </p:grpSpPr>
        <p:sp>
          <p:nvSpPr>
            <p:cNvPr id="25" name="Shape 117">
              <a:extLst>
                <a:ext uri="{FF2B5EF4-FFF2-40B4-BE49-F238E27FC236}">
                  <a16:creationId xmlns:a16="http://schemas.microsoft.com/office/drawing/2014/main" id="{E010156B-C5F9-8647-AD27-F8D42C8FEEC5}"/>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26" name="Shape 118">
              <a:extLst>
                <a:ext uri="{FF2B5EF4-FFF2-40B4-BE49-F238E27FC236}">
                  <a16:creationId xmlns:a16="http://schemas.microsoft.com/office/drawing/2014/main" id="{71A748B5-C4F8-D945-9C8D-A71098E855E3}"/>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Dataset</a:t>
              </a:r>
              <a:r>
                <a:rPr lang="zh-CN" altLang="en-US" dirty="0"/>
                <a:t> </a:t>
              </a:r>
              <a:r>
                <a:rPr lang="en-US" altLang="zh-CN" dirty="0"/>
                <a:t>Transformation</a:t>
              </a:r>
              <a:endParaRPr dirty="0"/>
            </a:p>
          </p:txBody>
        </p:sp>
      </p:gr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body" idx="1"/>
          </p:nvPr>
        </p:nvSpPr>
        <p:spPr>
          <a:xfrm>
            <a:off x="838199" y="2041649"/>
            <a:ext cx="10627897" cy="2971527"/>
          </a:xfrm>
          <a:prstGeom prst="rect">
            <a:avLst/>
          </a:prstGeom>
        </p:spPr>
        <p:txBody>
          <a:bodyPr>
            <a:normAutofit/>
          </a:bodyPr>
          <a:lstStyle/>
          <a:p>
            <a:r>
              <a:rPr sz="2400" dirty="0"/>
              <a:t>Detect community  to recommend</a:t>
            </a:r>
            <a:r>
              <a:rPr lang="en-US" sz="2400" dirty="0"/>
              <a:t> similar category of recipe based on shared ingredients</a:t>
            </a:r>
          </a:p>
          <a:p>
            <a:r>
              <a:rPr lang="en-US" sz="2400" dirty="0"/>
              <a:t>Use </a:t>
            </a:r>
            <a:r>
              <a:rPr lang="en-US" altLang="zh-CN" sz="2400" dirty="0"/>
              <a:t>cases</a:t>
            </a:r>
            <a:r>
              <a:rPr lang="zh-CN" altLang="en-US" sz="2400" dirty="0"/>
              <a:t>：</a:t>
            </a:r>
            <a:endParaRPr lang="en-US" altLang="zh-CN" sz="2400" dirty="0"/>
          </a:p>
          <a:p>
            <a:pPr lvl="1"/>
            <a:r>
              <a:rPr lang="en-US" altLang="zh-CN" sz="2400" dirty="0"/>
              <a:t>Recommend new dishes that uses same ingredients (Explore)</a:t>
            </a:r>
          </a:p>
          <a:p>
            <a:pPr lvl="1"/>
            <a:r>
              <a:rPr lang="en-US" sz="2400" dirty="0"/>
              <a:t>Recommend similar dishes (Enhanced search because keyword search will only return exact keywords but not similar dishes)</a:t>
            </a:r>
          </a:p>
          <a:p>
            <a:r>
              <a:rPr lang="en-US" sz="2400" dirty="0"/>
              <a:t>Assumption: More shared ingredients there are, More similar recipes are</a:t>
            </a:r>
            <a:endParaRPr sz="2400" dirty="0"/>
          </a:p>
        </p:txBody>
      </p:sp>
      <p:grpSp>
        <p:nvGrpSpPr>
          <p:cNvPr id="4" name="Group 119"/>
          <p:cNvGrpSpPr/>
          <p:nvPr/>
        </p:nvGrpSpPr>
        <p:grpSpPr>
          <a:xfrm>
            <a:off x="690324" y="709771"/>
            <a:ext cx="11022300" cy="630997"/>
            <a:chOff x="-1" y="0"/>
            <a:chExt cx="11022298" cy="630996"/>
          </a:xfrm>
        </p:grpSpPr>
        <p:sp>
          <p:nvSpPr>
            <p:cNvPr id="5"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6" name="Shape 118"/>
            <p:cNvSpPr/>
            <p:nvPr/>
          </p:nvSpPr>
          <p:spPr>
            <a:xfrm>
              <a:off x="-1" y="100055"/>
              <a:ext cx="11022298" cy="43088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dirty="0"/>
                <a:t>Analytics in Graph </a:t>
              </a:r>
              <a:endParaRPr dirty="0"/>
            </a:p>
          </p:txBody>
        </p:sp>
      </p:gr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2" name="Group 182"/>
          <p:cNvGrpSpPr/>
          <p:nvPr/>
        </p:nvGrpSpPr>
        <p:grpSpPr>
          <a:xfrm>
            <a:off x="629324" y="828672"/>
            <a:ext cx="11029279" cy="5767281"/>
            <a:chOff x="853117" y="-2"/>
            <a:chExt cx="11029278" cy="5767279"/>
          </a:xfrm>
        </p:grpSpPr>
        <p:grpSp>
          <p:nvGrpSpPr>
            <p:cNvPr id="172" name="Group 172"/>
            <p:cNvGrpSpPr/>
            <p:nvPr/>
          </p:nvGrpSpPr>
          <p:grpSpPr>
            <a:xfrm>
              <a:off x="853117" y="-2"/>
              <a:ext cx="11029278" cy="5767279"/>
              <a:chOff x="853117" y="-1"/>
              <a:chExt cx="11029277" cy="5767277"/>
            </a:xfrm>
          </p:grpSpPr>
          <p:grpSp>
            <p:nvGrpSpPr>
              <p:cNvPr id="168" name="Group 168"/>
              <p:cNvGrpSpPr/>
              <p:nvPr/>
            </p:nvGrpSpPr>
            <p:grpSpPr>
              <a:xfrm>
                <a:off x="853117" y="-1"/>
                <a:ext cx="11029277" cy="5767277"/>
                <a:chOff x="853117" y="0"/>
                <a:chExt cx="11029276" cy="5767275"/>
              </a:xfrm>
            </p:grpSpPr>
            <p:grpSp>
              <p:nvGrpSpPr>
                <p:cNvPr id="166" name="Group 166"/>
                <p:cNvGrpSpPr/>
                <p:nvPr/>
              </p:nvGrpSpPr>
              <p:grpSpPr>
                <a:xfrm>
                  <a:off x="853117" y="0"/>
                  <a:ext cx="11029276" cy="5767275"/>
                  <a:chOff x="853117" y="0"/>
                  <a:chExt cx="11029275" cy="5767274"/>
                </a:xfrm>
              </p:grpSpPr>
              <p:sp>
                <p:nvSpPr>
                  <p:cNvPr id="133" name="Shape 133"/>
                  <p:cNvSpPr/>
                  <p:nvPr/>
                </p:nvSpPr>
                <p:spPr>
                  <a:xfrm>
                    <a:off x="853117" y="1828553"/>
                    <a:ext cx="11029275" cy="3938721"/>
                  </a:xfrm>
                  <a:prstGeom prst="rect">
                    <a:avLst/>
                  </a:prstGeom>
                  <a:noFill/>
                  <a:ln w="9525" cap="flat">
                    <a:solidFill>
                      <a:srgbClr val="3EAD92"/>
                    </a:solidFill>
                    <a:prstDash val="sysDot"/>
                    <a:round/>
                  </a:ln>
                  <a:effectLst/>
                </p:spPr>
                <p:txBody>
                  <a:bodyPr wrap="square" lIns="45719" tIns="45719" rIns="45719" bIns="45719" numCol="1" anchor="ctr">
                    <a:noAutofit/>
                  </a:bodyPr>
                  <a:lstStyle/>
                  <a:p>
                    <a:pPr algn="ctr">
                      <a:lnSpc>
                        <a:spcPct val="90000"/>
                      </a:lnSpc>
                      <a:spcBef>
                        <a:spcPts val="1000"/>
                      </a:spcBef>
                      <a:defRPr sz="1200">
                        <a:solidFill>
                          <a:srgbClr val="FFFFFF"/>
                        </a:solidFill>
                      </a:defRPr>
                    </a:pPr>
                    <a:endParaRPr/>
                  </a:p>
                </p:txBody>
              </p:sp>
              <p:sp>
                <p:nvSpPr>
                  <p:cNvPr id="134" name="Shape 134"/>
                  <p:cNvSpPr/>
                  <p:nvPr/>
                </p:nvSpPr>
                <p:spPr>
                  <a:xfrm>
                    <a:off x="853117" y="0"/>
                    <a:ext cx="11029275" cy="964912"/>
                  </a:xfrm>
                  <a:prstGeom prst="triangle">
                    <a:avLst/>
                  </a:prstGeom>
                  <a:solidFill>
                    <a:srgbClr val="C9E7CA"/>
                  </a:solidFill>
                  <a:ln w="12700" cap="flat">
                    <a:noFill/>
                    <a:miter lim="400000"/>
                  </a:ln>
                  <a:effectLst/>
                </p:spPr>
                <p:txBody>
                  <a:bodyPr wrap="square" lIns="45719" tIns="45719" rIns="45719" bIns="45719" numCol="1" anchor="ctr">
                    <a:noAutofit/>
                  </a:bodyPr>
                  <a:lstStyle/>
                  <a:p>
                    <a:pPr algn="ctr">
                      <a:lnSpc>
                        <a:spcPct val="90000"/>
                      </a:lnSpc>
                      <a:spcBef>
                        <a:spcPts val="1000"/>
                      </a:spcBef>
                      <a:defRPr sz="2400" b="1">
                        <a:solidFill>
                          <a:srgbClr val="595959"/>
                        </a:solidFill>
                      </a:defRPr>
                    </a:pPr>
                    <a:endParaRPr/>
                  </a:p>
                </p:txBody>
              </p:sp>
              <p:grpSp>
                <p:nvGrpSpPr>
                  <p:cNvPr id="137" name="Group 137"/>
                  <p:cNvGrpSpPr/>
                  <p:nvPr/>
                </p:nvGrpSpPr>
                <p:grpSpPr>
                  <a:xfrm>
                    <a:off x="969333" y="4591416"/>
                    <a:ext cx="2594227" cy="980066"/>
                    <a:chOff x="0" y="0"/>
                    <a:chExt cx="2594225" cy="980064"/>
                  </a:xfrm>
                </p:grpSpPr>
                <p:sp>
                  <p:nvSpPr>
                    <p:cNvPr id="135" name="Shape 135"/>
                    <p:cNvSpPr/>
                    <p:nvPr/>
                  </p:nvSpPr>
                  <p:spPr>
                    <a:xfrm>
                      <a:off x="0" y="0"/>
                      <a:ext cx="2594226" cy="98006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a:solidFill>
                            <a:srgbClr val="FFFFFF"/>
                          </a:solidFill>
                        </a:defRPr>
                      </a:pPr>
                      <a:endParaRPr/>
                    </a:p>
                  </p:txBody>
                </p:sp>
                <p:sp>
                  <p:nvSpPr>
                    <p:cNvPr id="136" name="Shape 136"/>
                    <p:cNvSpPr/>
                    <p:nvPr/>
                  </p:nvSpPr>
                  <p:spPr>
                    <a:xfrm>
                      <a:off x="0" y="356682"/>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b="1"/>
                      </a:pPr>
                      <a:r>
                        <a:t>Store as JSON file</a:t>
                      </a:r>
                    </a:p>
                  </p:txBody>
                </p:sp>
              </p:grpSp>
              <p:grpSp>
                <p:nvGrpSpPr>
                  <p:cNvPr id="140" name="Group 140"/>
                  <p:cNvGrpSpPr/>
                  <p:nvPr/>
                </p:nvGrpSpPr>
                <p:grpSpPr>
                  <a:xfrm>
                    <a:off x="3709561" y="2045110"/>
                    <a:ext cx="2594227" cy="2282777"/>
                    <a:chOff x="0" y="0"/>
                    <a:chExt cx="2594225" cy="2282775"/>
                  </a:xfrm>
                </p:grpSpPr>
                <p:sp>
                  <p:nvSpPr>
                    <p:cNvPr id="138" name="Shape 138"/>
                    <p:cNvSpPr/>
                    <p:nvPr/>
                  </p:nvSpPr>
                  <p:spPr>
                    <a:xfrm>
                      <a:off x="0" y="0"/>
                      <a:ext cx="2594226" cy="2282776"/>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39" name="Shape 139"/>
                    <p:cNvSpPr/>
                    <p:nvPr/>
                  </p:nvSpPr>
                  <p:spPr>
                    <a:xfrm>
                      <a:off x="0" y="177458"/>
                      <a:ext cx="2594226" cy="192786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sz="2400" b="1"/>
                      </a:pPr>
                      <a:r>
                        <a:t>HDFS</a:t>
                      </a:r>
                      <a:endParaRPr>
                        <a:solidFill>
                          <a:srgbClr val="FFFFFF"/>
                        </a:solidFill>
                      </a:endParaRPr>
                    </a:p>
                    <a:p>
                      <a:pPr algn="ctr">
                        <a:lnSpc>
                          <a:spcPct val="90000"/>
                        </a:lnSpc>
                        <a:spcBef>
                          <a:spcPts val="1000"/>
                        </a:spcBef>
                      </a:pPr>
                      <a:r>
                        <a:t>1. Store raw file for archival</a:t>
                      </a:r>
                      <a:endParaRPr>
                        <a:solidFill>
                          <a:srgbClr val="FFFFFF"/>
                        </a:solidFill>
                      </a:endParaRPr>
                    </a:p>
                    <a:p>
                      <a:pPr algn="ctr">
                        <a:lnSpc>
                          <a:spcPct val="90000"/>
                        </a:lnSpc>
                        <a:spcBef>
                          <a:spcPts val="1000"/>
                        </a:spcBef>
                      </a:pPr>
                      <a:r>
                        <a:t>2. Cleaned data (JSON) for long term storage</a:t>
                      </a:r>
                      <a:endParaRPr sz="2400" b="1"/>
                    </a:p>
                    <a:p>
                      <a:pPr algn="ctr">
                        <a:lnSpc>
                          <a:spcPct val="90000"/>
                        </a:lnSpc>
                        <a:spcBef>
                          <a:spcPts val="1000"/>
                        </a:spcBef>
                      </a:pPr>
                      <a:r>
                        <a:t>(large data storage)</a:t>
                      </a:r>
                    </a:p>
                  </p:txBody>
                </p:sp>
              </p:grpSp>
              <p:grpSp>
                <p:nvGrpSpPr>
                  <p:cNvPr id="143" name="Group 143"/>
                  <p:cNvGrpSpPr/>
                  <p:nvPr/>
                </p:nvGrpSpPr>
                <p:grpSpPr>
                  <a:xfrm>
                    <a:off x="6449788" y="1938063"/>
                    <a:ext cx="2594227" cy="1353821"/>
                    <a:chOff x="0" y="0"/>
                    <a:chExt cx="2594225" cy="1353819"/>
                  </a:xfrm>
                </p:grpSpPr>
                <p:sp>
                  <p:nvSpPr>
                    <p:cNvPr id="141" name="Shape 141"/>
                    <p:cNvSpPr/>
                    <p:nvPr/>
                  </p:nvSpPr>
                  <p:spPr>
                    <a:xfrm>
                      <a:off x="0" y="107047"/>
                      <a:ext cx="2594226"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42" name="Shape 142"/>
                    <p:cNvSpPr/>
                    <p:nvPr/>
                  </p:nvSpPr>
                  <p:spPr>
                    <a:xfrm>
                      <a:off x="0" y="-1"/>
                      <a:ext cx="2594226" cy="135382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b="1"/>
                      </a:pPr>
                      <a:r>
                        <a:rPr dirty="0"/>
                        <a:t>Drill</a:t>
                      </a:r>
                      <a:endParaRPr dirty="0">
                        <a:solidFill>
                          <a:srgbClr val="FFFFFF"/>
                        </a:solidFill>
                      </a:endParaRPr>
                    </a:p>
                    <a:p>
                      <a:pPr algn="ctr">
                        <a:lnSpc>
                          <a:spcPct val="90000"/>
                        </a:lnSpc>
                        <a:spcBef>
                          <a:spcPts val="1000"/>
                        </a:spcBef>
                      </a:pPr>
                      <a:r>
                        <a:rPr dirty="0"/>
                        <a:t>(retrieve all clean JSON files ;  append new records to create database)</a:t>
                      </a:r>
                    </a:p>
                  </p:txBody>
                </p:sp>
              </p:grpSp>
              <p:grpSp>
                <p:nvGrpSpPr>
                  <p:cNvPr id="146" name="Group 146"/>
                  <p:cNvGrpSpPr/>
                  <p:nvPr/>
                </p:nvGrpSpPr>
                <p:grpSpPr>
                  <a:xfrm>
                    <a:off x="969333" y="1186158"/>
                    <a:ext cx="2594227" cy="446604"/>
                    <a:chOff x="0" y="0"/>
                    <a:chExt cx="2594225" cy="446603"/>
                  </a:xfrm>
                </p:grpSpPr>
                <p:sp>
                  <p:nvSpPr>
                    <p:cNvPr id="144" name="Shape 144"/>
                    <p:cNvSpPr/>
                    <p:nvPr/>
                  </p:nvSpPr>
                  <p:spPr>
                    <a:xfrm>
                      <a:off x="0" y="-1"/>
                      <a:ext cx="2594226" cy="44660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5" name="Shape 145"/>
                    <p:cNvSpPr/>
                    <p:nvPr/>
                  </p:nvSpPr>
                  <p:spPr>
                    <a:xfrm>
                      <a:off x="0" y="89951"/>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b="1"/>
                      </a:pPr>
                      <a:r>
                        <a:t>Data Source &amp; Ingestion </a:t>
                      </a:r>
                    </a:p>
                  </p:txBody>
                </p:sp>
              </p:grpSp>
              <p:grpSp>
                <p:nvGrpSpPr>
                  <p:cNvPr id="149" name="Group 149"/>
                  <p:cNvGrpSpPr/>
                  <p:nvPr/>
                </p:nvGrpSpPr>
                <p:grpSpPr>
                  <a:xfrm>
                    <a:off x="3709561" y="1186158"/>
                    <a:ext cx="2594227" cy="446604"/>
                    <a:chOff x="0" y="0"/>
                    <a:chExt cx="2594225" cy="446603"/>
                  </a:xfrm>
                </p:grpSpPr>
                <p:sp>
                  <p:nvSpPr>
                    <p:cNvPr id="147" name="Shape 147"/>
                    <p:cNvSpPr/>
                    <p:nvPr/>
                  </p:nvSpPr>
                  <p:spPr>
                    <a:xfrm>
                      <a:off x="0" y="-1"/>
                      <a:ext cx="2594226" cy="446605"/>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8" name="Shape 148"/>
                    <p:cNvSpPr/>
                    <p:nvPr/>
                  </p:nvSpPr>
                  <p:spPr>
                    <a:xfrm>
                      <a:off x="0" y="89951"/>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t>Storage</a:t>
                      </a:r>
                    </a:p>
                  </p:txBody>
                </p:sp>
              </p:grpSp>
              <p:grpSp>
                <p:nvGrpSpPr>
                  <p:cNvPr id="152" name="Group 152"/>
                  <p:cNvGrpSpPr/>
                  <p:nvPr/>
                </p:nvGrpSpPr>
                <p:grpSpPr>
                  <a:xfrm>
                    <a:off x="6449788" y="1186158"/>
                    <a:ext cx="2594227" cy="446604"/>
                    <a:chOff x="0" y="0"/>
                    <a:chExt cx="2594225" cy="446603"/>
                  </a:xfrm>
                </p:grpSpPr>
                <p:sp>
                  <p:nvSpPr>
                    <p:cNvPr id="150" name="Shape 150"/>
                    <p:cNvSpPr/>
                    <p:nvPr/>
                  </p:nvSpPr>
                  <p:spPr>
                    <a:xfrm>
                      <a:off x="0" y="-1"/>
                      <a:ext cx="2594226" cy="446605"/>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1" name="Shape 151"/>
                    <p:cNvSpPr/>
                    <p:nvPr/>
                  </p:nvSpPr>
                  <p:spPr>
                    <a:xfrm>
                      <a:off x="0" y="89951"/>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t>Processing</a:t>
                      </a:r>
                    </a:p>
                  </p:txBody>
                </p:sp>
              </p:grpSp>
              <p:grpSp>
                <p:nvGrpSpPr>
                  <p:cNvPr id="155" name="Group 155"/>
                  <p:cNvGrpSpPr/>
                  <p:nvPr/>
                </p:nvGrpSpPr>
                <p:grpSpPr>
                  <a:xfrm>
                    <a:off x="9166090" y="2045110"/>
                    <a:ext cx="2594227" cy="3526373"/>
                    <a:chOff x="0" y="0"/>
                    <a:chExt cx="2594225" cy="3526371"/>
                  </a:xfrm>
                </p:grpSpPr>
                <p:sp>
                  <p:nvSpPr>
                    <p:cNvPr id="153" name="Shape 153"/>
                    <p:cNvSpPr/>
                    <p:nvPr/>
                  </p:nvSpPr>
                  <p:spPr>
                    <a:xfrm>
                      <a:off x="0" y="0"/>
                      <a:ext cx="2594226" cy="3526372"/>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54" name="Shape 154"/>
                    <p:cNvSpPr/>
                    <p:nvPr/>
                  </p:nvSpPr>
                  <p:spPr>
                    <a:xfrm>
                      <a:off x="0" y="1262805"/>
                      <a:ext cx="2594226" cy="10007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b="1"/>
                      </a:pPr>
                      <a:r>
                        <a:t>Shiny in R</a:t>
                      </a:r>
                      <a:endParaRPr>
                        <a:solidFill>
                          <a:srgbClr val="FFFFFF"/>
                        </a:solidFill>
                      </a:endParaRPr>
                    </a:p>
                    <a:p>
                      <a:pPr algn="ctr">
                        <a:lnSpc>
                          <a:spcPct val="90000"/>
                        </a:lnSpc>
                        <a:spcBef>
                          <a:spcPts val="1000"/>
                        </a:spcBef>
                      </a:pPr>
                      <a:r>
                        <a:t>( Interactive Dashboard</a:t>
                      </a:r>
                      <a:endParaRPr>
                        <a:solidFill>
                          <a:srgbClr val="FFFFFF"/>
                        </a:solidFill>
                      </a:endParaRPr>
                    </a:p>
                    <a:p>
                      <a:pPr algn="ctr">
                        <a:lnSpc>
                          <a:spcPct val="90000"/>
                        </a:lnSpc>
                        <a:spcBef>
                          <a:spcPts val="1000"/>
                        </a:spcBef>
                      </a:pPr>
                      <a:r>
                        <a:t>For Users )</a:t>
                      </a:r>
                    </a:p>
                  </p:txBody>
                </p:sp>
              </p:grpSp>
              <p:grpSp>
                <p:nvGrpSpPr>
                  <p:cNvPr id="158" name="Group 158"/>
                  <p:cNvGrpSpPr/>
                  <p:nvPr/>
                </p:nvGrpSpPr>
                <p:grpSpPr>
                  <a:xfrm>
                    <a:off x="9166090" y="1186158"/>
                    <a:ext cx="2594227" cy="446604"/>
                    <a:chOff x="0" y="0"/>
                    <a:chExt cx="2594225" cy="446603"/>
                  </a:xfrm>
                </p:grpSpPr>
                <p:sp>
                  <p:nvSpPr>
                    <p:cNvPr id="156" name="Shape 156"/>
                    <p:cNvSpPr/>
                    <p:nvPr/>
                  </p:nvSpPr>
                  <p:spPr>
                    <a:xfrm>
                      <a:off x="0" y="-1"/>
                      <a:ext cx="2594226" cy="446605"/>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7" name="Shape 157"/>
                    <p:cNvSpPr/>
                    <p:nvPr/>
                  </p:nvSpPr>
                  <p:spPr>
                    <a:xfrm>
                      <a:off x="0" y="89951"/>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t>Visualization</a:t>
                      </a:r>
                    </a:p>
                  </p:txBody>
                </p:sp>
              </p:grpSp>
              <p:grpSp>
                <p:nvGrpSpPr>
                  <p:cNvPr id="161" name="Group 161"/>
                  <p:cNvGrpSpPr/>
                  <p:nvPr/>
                </p:nvGrpSpPr>
                <p:grpSpPr>
                  <a:xfrm>
                    <a:off x="972088" y="2045111"/>
                    <a:ext cx="2594228" cy="539710"/>
                    <a:chOff x="0" y="0"/>
                    <a:chExt cx="2594226" cy="539708"/>
                  </a:xfrm>
                </p:grpSpPr>
                <p:sp>
                  <p:nvSpPr>
                    <p:cNvPr id="159" name="Shape 159"/>
                    <p:cNvSpPr/>
                    <p:nvPr/>
                  </p:nvSpPr>
                  <p:spPr>
                    <a:xfrm>
                      <a:off x="0" y="0"/>
                      <a:ext cx="2594226" cy="539708"/>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0" name="Shape 160"/>
                    <p:cNvSpPr/>
                    <p:nvPr/>
                  </p:nvSpPr>
                  <p:spPr>
                    <a:xfrm>
                      <a:off x="0" y="145204"/>
                      <a:ext cx="2594226" cy="249298"/>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rPr dirty="0"/>
                        <a:t>API</a:t>
                      </a:r>
                      <a:r>
                        <a:rPr lang="en-US" altLang="zh-CN" dirty="0"/>
                        <a:t>/</a:t>
                      </a:r>
                      <a:r>
                        <a:rPr lang="zh-CN" altLang="en-US" dirty="0"/>
                        <a:t> </a:t>
                      </a:r>
                      <a:r>
                        <a:rPr lang="en-US" altLang="zh-CN" dirty="0"/>
                        <a:t>IOT</a:t>
                      </a:r>
                      <a:r>
                        <a:rPr lang="zh-CN" altLang="en-US" dirty="0"/>
                        <a:t> </a:t>
                      </a:r>
                      <a:r>
                        <a:rPr lang="en-US" altLang="zh-CN" dirty="0"/>
                        <a:t>data</a:t>
                      </a:r>
                      <a:endParaRPr dirty="0"/>
                    </a:p>
                  </p:txBody>
                </p:sp>
              </p:grpSp>
              <p:sp>
                <p:nvSpPr>
                  <p:cNvPr id="162" name="Shape 162"/>
                  <p:cNvSpPr/>
                  <p:nvPr/>
                </p:nvSpPr>
                <p:spPr>
                  <a:xfrm rot="10800000">
                    <a:off x="1013208" y="4153169"/>
                    <a:ext cx="2530407" cy="41762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590" y="0"/>
                        </a:lnTo>
                        <a:lnTo>
                          <a:pt x="21600" y="21600"/>
                        </a:lnTo>
                        <a:close/>
                      </a:path>
                    </a:pathLst>
                  </a:cu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165" name="Group 165"/>
                  <p:cNvGrpSpPr/>
                  <p:nvPr/>
                </p:nvGrpSpPr>
                <p:grpSpPr>
                  <a:xfrm>
                    <a:off x="6449788" y="4976898"/>
                    <a:ext cx="2594227" cy="569128"/>
                    <a:chOff x="0" y="0"/>
                    <a:chExt cx="2594225" cy="569126"/>
                  </a:xfrm>
                </p:grpSpPr>
                <p:sp>
                  <p:nvSpPr>
                    <p:cNvPr id="163" name="Shape 163"/>
                    <p:cNvSpPr/>
                    <p:nvPr/>
                  </p:nvSpPr>
                  <p:spPr>
                    <a:xfrm>
                      <a:off x="0" y="0"/>
                      <a:ext cx="2594226" cy="569127"/>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4" name="Shape 164"/>
                    <p:cNvSpPr/>
                    <p:nvPr/>
                  </p:nvSpPr>
                  <p:spPr>
                    <a:xfrm>
                      <a:off x="0" y="151213"/>
                      <a:ext cx="2594226"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t>Neo4j</a:t>
                      </a:r>
                    </a:p>
                  </p:txBody>
                </p:sp>
              </p:grpSp>
            </p:grpSp>
            <p:sp>
              <p:nvSpPr>
                <p:cNvPr id="167" name="Shape 167"/>
                <p:cNvSpPr/>
                <p:nvPr/>
              </p:nvSpPr>
              <p:spPr>
                <a:xfrm>
                  <a:off x="5424927" y="133653"/>
                  <a:ext cx="1884292" cy="121412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p>
                  <a:pPr algn="ctr">
                    <a:lnSpc>
                      <a:spcPct val="90000"/>
                    </a:lnSpc>
                    <a:spcBef>
                      <a:spcPts val="1000"/>
                    </a:spcBef>
                    <a:defRPr sz="2400" b="1">
                      <a:solidFill>
                        <a:srgbClr val="595959"/>
                      </a:solidFill>
                    </a:defRPr>
                  </a:pPr>
                  <a:r>
                    <a:t>Big Data</a:t>
                  </a:r>
                </a:p>
                <a:p>
                  <a:pPr algn="ctr">
                    <a:lnSpc>
                      <a:spcPct val="90000"/>
                    </a:lnSpc>
                    <a:spcBef>
                      <a:spcPts val="1000"/>
                    </a:spcBef>
                    <a:defRPr sz="2400" b="1">
                      <a:solidFill>
                        <a:srgbClr val="595959"/>
                      </a:solidFill>
                    </a:defRPr>
                  </a:pPr>
                  <a:r>
                    <a:t>Architecture</a:t>
                  </a:r>
                </a:p>
              </p:txBody>
            </p:sp>
          </p:grpSp>
          <p:grpSp>
            <p:nvGrpSpPr>
              <p:cNvPr id="171" name="Group 171"/>
              <p:cNvGrpSpPr/>
              <p:nvPr/>
            </p:nvGrpSpPr>
            <p:grpSpPr>
              <a:xfrm>
                <a:off x="949388" y="2751874"/>
                <a:ext cx="2594227" cy="1424941"/>
                <a:chOff x="0" y="0"/>
                <a:chExt cx="2594225" cy="1424939"/>
              </a:xfrm>
            </p:grpSpPr>
            <p:sp>
              <p:nvSpPr>
                <p:cNvPr id="169" name="Shape 169"/>
                <p:cNvSpPr/>
                <p:nvPr/>
              </p:nvSpPr>
              <p:spPr>
                <a:xfrm>
                  <a:off x="0" y="28736"/>
                  <a:ext cx="2594226" cy="1367468"/>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0" name="Shape 170"/>
                <p:cNvSpPr/>
                <p:nvPr/>
              </p:nvSpPr>
              <p:spPr>
                <a:xfrm>
                  <a:off x="0" y="0"/>
                  <a:ext cx="2594226" cy="14249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defRPr b="1"/>
                  </a:pPr>
                  <a:r>
                    <a:t>Python &amp; PySpark</a:t>
                  </a:r>
                </a:p>
                <a:p>
                  <a:pPr algn="ctr"/>
                  <a:r>
                    <a:t>Python to web scrape, run Shell commands</a:t>
                  </a:r>
                  <a:endParaRPr>
                    <a:solidFill>
                      <a:srgbClr val="FFFFFF"/>
                    </a:solidFill>
                  </a:endParaRPr>
                </a:p>
                <a:p>
                  <a:pPr algn="ctr"/>
                  <a:r>
                    <a:t>PySpark to clean large volumes of  text</a:t>
                  </a:r>
                </a:p>
              </p:txBody>
            </p:sp>
          </p:grpSp>
        </p:grpSp>
        <p:grpSp>
          <p:nvGrpSpPr>
            <p:cNvPr id="175" name="Group 175"/>
            <p:cNvGrpSpPr/>
            <p:nvPr/>
          </p:nvGrpSpPr>
          <p:grpSpPr>
            <a:xfrm>
              <a:off x="6447032" y="3841480"/>
              <a:ext cx="1410043" cy="486406"/>
              <a:chOff x="0" y="0"/>
              <a:chExt cx="1410042" cy="486405"/>
            </a:xfrm>
          </p:grpSpPr>
          <p:sp>
            <p:nvSpPr>
              <p:cNvPr id="173" name="Shape 173"/>
              <p:cNvSpPr/>
              <p:nvPr/>
            </p:nvSpPr>
            <p:spPr>
              <a:xfrm>
                <a:off x="-1" y="-1"/>
                <a:ext cx="1410044" cy="486407"/>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74" name="Shape 174"/>
              <p:cNvSpPr/>
              <p:nvPr/>
            </p:nvSpPr>
            <p:spPr>
              <a:xfrm>
                <a:off x="-1" y="109852"/>
                <a:ext cx="1410044" cy="2667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lnSpc>
                    <a:spcPct val="90000"/>
                  </a:lnSpc>
                  <a:spcBef>
                    <a:spcPts val="1000"/>
                  </a:spcBef>
                  <a:defRPr b="1"/>
                </a:lvl1pPr>
              </a:lstStyle>
              <a:p>
                <a:r>
                  <a:t>R</a:t>
                </a:r>
              </a:p>
            </p:txBody>
          </p:sp>
        </p:grpSp>
        <p:sp>
          <p:nvSpPr>
            <p:cNvPr id="176" name="Shape 176"/>
            <p:cNvSpPr/>
            <p:nvPr/>
          </p:nvSpPr>
          <p:spPr>
            <a:xfrm rot="5400000">
              <a:off x="6750631" y="4578696"/>
              <a:ext cx="296432"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77" name="Shape 177"/>
            <p:cNvSpPr/>
            <p:nvPr/>
          </p:nvSpPr>
          <p:spPr>
            <a:xfrm>
              <a:off x="6923959" y="3202475"/>
              <a:ext cx="933117" cy="6248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r>
                <a:t>query Drill </a:t>
              </a:r>
            </a:p>
          </p:txBody>
        </p:sp>
        <p:sp>
          <p:nvSpPr>
            <p:cNvPr id="178" name="Shape 178"/>
            <p:cNvSpPr/>
            <p:nvPr/>
          </p:nvSpPr>
          <p:spPr>
            <a:xfrm>
              <a:off x="6922803" y="4339309"/>
              <a:ext cx="934274" cy="6248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r>
                <a:t>query Neo4j</a:t>
              </a:r>
            </a:p>
          </p:txBody>
        </p:sp>
        <p:sp>
          <p:nvSpPr>
            <p:cNvPr id="179" name="Shape 179"/>
            <p:cNvSpPr/>
            <p:nvPr/>
          </p:nvSpPr>
          <p:spPr>
            <a:xfrm>
              <a:off x="8246230" y="4005277"/>
              <a:ext cx="521834" cy="200677"/>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0" name="Shape 180"/>
            <p:cNvSpPr/>
            <p:nvPr/>
          </p:nvSpPr>
          <p:spPr>
            <a:xfrm rot="16200000">
              <a:off x="6758271" y="3426597"/>
              <a:ext cx="296433"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1" name="Shape 181"/>
            <p:cNvSpPr/>
            <p:nvPr/>
          </p:nvSpPr>
          <p:spPr>
            <a:xfrm>
              <a:off x="8045025" y="4112326"/>
              <a:ext cx="933117" cy="62484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p>
              <a:pPr algn="ctr"/>
              <a:r>
                <a:t>display in Shiny </a:t>
              </a:r>
            </a:p>
          </p:txBody>
        </p:sp>
      </p:grpSp>
      <p:grpSp>
        <p:nvGrpSpPr>
          <p:cNvPr id="185" name="Group 185"/>
          <p:cNvGrpSpPr/>
          <p:nvPr/>
        </p:nvGrpSpPr>
        <p:grpSpPr>
          <a:xfrm>
            <a:off x="3457504" y="5252579"/>
            <a:ext cx="2594228" cy="1139726"/>
            <a:chOff x="0" y="0"/>
            <a:chExt cx="2594227" cy="1139725"/>
          </a:xfrm>
        </p:grpSpPr>
        <p:sp>
          <p:nvSpPr>
            <p:cNvPr id="183" name="Shape 183"/>
            <p:cNvSpPr/>
            <p:nvPr/>
          </p:nvSpPr>
          <p:spPr>
            <a:xfrm>
              <a:off x="-1" y="0"/>
              <a:ext cx="2594229"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84" name="Shape 184"/>
            <p:cNvSpPr/>
            <p:nvPr/>
          </p:nvSpPr>
          <p:spPr>
            <a:xfrm>
              <a:off x="-1" y="132982"/>
              <a:ext cx="2594229" cy="8737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lnSpc>
                  <a:spcPct val="90000"/>
                </a:lnSpc>
                <a:spcBef>
                  <a:spcPts val="1000"/>
                </a:spcBef>
                <a:defRPr b="1"/>
              </a:pPr>
              <a:r>
                <a:t>Drill</a:t>
              </a:r>
              <a:endParaRPr>
                <a:solidFill>
                  <a:srgbClr val="FFFFFF"/>
                </a:solidFill>
              </a:endParaRPr>
            </a:p>
            <a:p>
              <a:pPr algn="ctr">
                <a:lnSpc>
                  <a:spcPct val="90000"/>
                </a:lnSpc>
                <a:spcBef>
                  <a:spcPts val="1000"/>
                </a:spcBef>
              </a:pPr>
              <a:r>
                <a:t>Drill database (in parquet)</a:t>
              </a:r>
            </a:p>
          </p:txBody>
        </p:sp>
      </p:gr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57" name="Group 257"/>
          <p:cNvGrpSpPr/>
          <p:nvPr/>
        </p:nvGrpSpPr>
        <p:grpSpPr>
          <a:xfrm>
            <a:off x="503477" y="685798"/>
            <a:ext cx="10964465" cy="5595600"/>
            <a:chOff x="0" y="0"/>
            <a:chExt cx="10964464" cy="5595599"/>
          </a:xfrm>
        </p:grpSpPr>
        <p:grpSp>
          <p:nvGrpSpPr>
            <p:cNvPr id="232" name="Group 232"/>
            <p:cNvGrpSpPr/>
            <p:nvPr/>
          </p:nvGrpSpPr>
          <p:grpSpPr>
            <a:xfrm>
              <a:off x="-1" y="654375"/>
              <a:ext cx="10944954" cy="4941225"/>
              <a:chOff x="0" y="0"/>
              <a:chExt cx="10944953" cy="4941223"/>
            </a:xfrm>
          </p:grpSpPr>
          <p:grpSp>
            <p:nvGrpSpPr>
              <p:cNvPr id="213" name="Group 213"/>
              <p:cNvGrpSpPr/>
              <p:nvPr/>
            </p:nvGrpSpPr>
            <p:grpSpPr>
              <a:xfrm>
                <a:off x="0" y="0"/>
                <a:ext cx="2736239" cy="4941225"/>
                <a:chOff x="0" y="0"/>
                <a:chExt cx="2736238" cy="4941223"/>
              </a:xfrm>
            </p:grpSpPr>
            <p:sp>
              <p:nvSpPr>
                <p:cNvPr id="211" name="Shape 211"/>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2" name="Shape 212"/>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grpSp>
            <p:nvGrpSpPr>
              <p:cNvPr id="219" name="Group 219"/>
              <p:cNvGrpSpPr/>
              <p:nvPr/>
            </p:nvGrpSpPr>
            <p:grpSpPr>
              <a:xfrm>
                <a:off x="2736238" y="0"/>
                <a:ext cx="2736240" cy="4941225"/>
                <a:chOff x="0" y="0"/>
                <a:chExt cx="2736238" cy="4941224"/>
              </a:xfrm>
            </p:grpSpPr>
            <p:sp>
              <p:nvSpPr>
                <p:cNvPr id="214" name="Shape 214"/>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5" name="Shape 215"/>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18" name="Group 218"/>
                <p:cNvGrpSpPr/>
                <p:nvPr/>
              </p:nvGrpSpPr>
              <p:grpSpPr>
                <a:xfrm>
                  <a:off x="-1" y="0"/>
                  <a:ext cx="2736240" cy="415381"/>
                  <a:chOff x="0" y="0"/>
                  <a:chExt cx="2736238" cy="415380"/>
                </a:xfrm>
              </p:grpSpPr>
              <p:sp>
                <p:nvSpPr>
                  <p:cNvPr id="216" name="Shape 216"/>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17" name="Shape 217"/>
                  <p:cNvSpPr/>
                  <p:nvPr/>
                </p:nvSpPr>
                <p:spPr>
                  <a:xfrm>
                    <a:off x="-1" y="121282"/>
                    <a:ext cx="2736240" cy="17281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Drill Query</a:t>
                    </a:r>
                  </a:p>
                </p:txBody>
              </p:sp>
            </p:grpSp>
          </p:grpSp>
          <p:grpSp>
            <p:nvGrpSpPr>
              <p:cNvPr id="225" name="Group 225"/>
              <p:cNvGrpSpPr/>
              <p:nvPr/>
            </p:nvGrpSpPr>
            <p:grpSpPr>
              <a:xfrm>
                <a:off x="5472476" y="0"/>
                <a:ext cx="2736239" cy="4941225"/>
                <a:chOff x="0" y="0"/>
                <a:chExt cx="2736238" cy="4941224"/>
              </a:xfrm>
            </p:grpSpPr>
            <p:sp>
              <p:nvSpPr>
                <p:cNvPr id="220" name="Shape 220"/>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1" name="Shape 221"/>
                <p:cNvSpPr/>
                <p:nvPr/>
              </p:nvSpPr>
              <p:spPr>
                <a:xfrm>
                  <a:off x="-1" y="0"/>
                  <a:ext cx="2736240" cy="4933898"/>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24" name="Group 224"/>
                <p:cNvGrpSpPr/>
                <p:nvPr/>
              </p:nvGrpSpPr>
              <p:grpSpPr>
                <a:xfrm>
                  <a:off x="-1" y="0"/>
                  <a:ext cx="2736240" cy="415381"/>
                  <a:chOff x="0" y="0"/>
                  <a:chExt cx="2736238" cy="415380"/>
                </a:xfrm>
              </p:grpSpPr>
              <p:sp>
                <p:nvSpPr>
                  <p:cNvPr id="222" name="Shape 222"/>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endParaRPr/>
                  </a:p>
                </p:txBody>
              </p:sp>
              <p:sp>
                <p:nvSpPr>
                  <p:cNvPr id="223" name="Shape 223"/>
                  <p:cNvSpPr/>
                  <p:nvPr/>
                </p:nvSpPr>
                <p:spPr>
                  <a:xfrm>
                    <a:off x="-1" y="121282"/>
                    <a:ext cx="2736240" cy="17281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1200">
                        <a:solidFill>
                          <a:srgbClr val="303030"/>
                        </a:solidFill>
                        <a:latin typeface="Arial"/>
                        <a:ea typeface="Arial"/>
                        <a:cs typeface="Arial"/>
                        <a:sym typeface="Arial"/>
                      </a:defRPr>
                    </a:lvl1pPr>
                  </a:lstStyle>
                  <a:p>
                    <a:r>
                      <a:t>Process </a:t>
                    </a:r>
                  </a:p>
                </p:txBody>
              </p:sp>
            </p:grpSp>
          </p:grpSp>
          <p:grpSp>
            <p:nvGrpSpPr>
              <p:cNvPr id="231" name="Group 231"/>
              <p:cNvGrpSpPr/>
              <p:nvPr/>
            </p:nvGrpSpPr>
            <p:grpSpPr>
              <a:xfrm>
                <a:off x="0" y="0"/>
                <a:ext cx="10944954" cy="4941225"/>
                <a:chOff x="0" y="0"/>
                <a:chExt cx="10944953" cy="4941224"/>
              </a:xfrm>
            </p:grpSpPr>
            <p:sp>
              <p:nvSpPr>
                <p:cNvPr id="226" name="Shape 226"/>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7" name="Shape 227"/>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30" name="Group 230"/>
                <p:cNvGrpSpPr/>
                <p:nvPr/>
              </p:nvGrpSpPr>
              <p:grpSpPr>
                <a:xfrm>
                  <a:off x="0" y="0"/>
                  <a:ext cx="2736239" cy="415381"/>
                  <a:chOff x="0" y="0"/>
                  <a:chExt cx="2736238" cy="415380"/>
                </a:xfrm>
              </p:grpSpPr>
              <p:sp>
                <p:nvSpPr>
                  <p:cNvPr id="228" name="Shape 228"/>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29" name="Shape 229"/>
                  <p:cNvSpPr/>
                  <p:nvPr/>
                </p:nvSpPr>
                <p:spPr>
                  <a:xfrm>
                    <a:off x="-1" y="121282"/>
                    <a:ext cx="2736240" cy="17281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User Action</a:t>
                    </a:r>
                  </a:p>
                </p:txBody>
              </p:sp>
            </p:grpSp>
          </p:grpSp>
        </p:grpSp>
        <p:grpSp>
          <p:nvGrpSpPr>
            <p:cNvPr id="235" name="Group 235"/>
            <p:cNvGrpSpPr/>
            <p:nvPr/>
          </p:nvGrpSpPr>
          <p:grpSpPr>
            <a:xfrm>
              <a:off x="507234" y="4001547"/>
              <a:ext cx="1522808" cy="630090"/>
              <a:chOff x="0" y="0"/>
              <a:chExt cx="1522806" cy="630089"/>
            </a:xfrm>
          </p:grpSpPr>
          <p:sp>
            <p:nvSpPr>
              <p:cNvPr id="233" name="Shape 233"/>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34" name="Shape 234"/>
              <p:cNvSpPr/>
              <p:nvPr/>
            </p:nvSpPr>
            <p:spPr>
              <a:xfrm>
                <a:off x="1" y="251542"/>
                <a:ext cx="1522806" cy="12700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List</a:t>
                </a:r>
              </a:p>
            </p:txBody>
          </p:sp>
        </p:grpSp>
        <p:grpSp>
          <p:nvGrpSpPr>
            <p:cNvPr id="238" name="Group 238"/>
            <p:cNvGrpSpPr/>
            <p:nvPr/>
          </p:nvGrpSpPr>
          <p:grpSpPr>
            <a:xfrm>
              <a:off x="-1" y="0"/>
              <a:ext cx="10964466" cy="431115"/>
              <a:chOff x="0" y="0"/>
              <a:chExt cx="10964464" cy="431114"/>
            </a:xfrm>
          </p:grpSpPr>
          <p:sp>
            <p:nvSpPr>
              <p:cNvPr id="236" name="Shape 236"/>
              <p:cNvSpPr/>
              <p:nvPr/>
            </p:nvSpPr>
            <p:spPr>
              <a:xfrm>
                <a:off x="0" y="0"/>
                <a:ext cx="10964465" cy="431115"/>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endParaRPr/>
              </a:p>
            </p:txBody>
          </p:sp>
          <p:sp>
            <p:nvSpPr>
              <p:cNvPr id="237" name="Shape 237"/>
              <p:cNvSpPr/>
              <p:nvPr/>
            </p:nvSpPr>
            <p:spPr>
              <a:xfrm>
                <a:off x="-1" y="123007"/>
                <a:ext cx="10964466" cy="18510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1300">
                    <a:solidFill>
                      <a:srgbClr val="FFFFFF"/>
                    </a:solidFill>
                    <a:latin typeface="Arial"/>
                    <a:ea typeface="Arial"/>
                    <a:cs typeface="Arial"/>
                    <a:sym typeface="Arial"/>
                  </a:defRPr>
                </a:lvl1pPr>
              </a:lstStyle>
              <a:p>
                <a:r>
                  <a:t>How the dashboard work?</a:t>
                </a:r>
              </a:p>
            </p:txBody>
          </p:sp>
        </p:grpSp>
        <p:grpSp>
          <p:nvGrpSpPr>
            <p:cNvPr id="241" name="Group 241"/>
            <p:cNvGrpSpPr/>
            <p:nvPr/>
          </p:nvGrpSpPr>
          <p:grpSpPr>
            <a:xfrm>
              <a:off x="6134489" y="2869338"/>
              <a:ext cx="1433299" cy="630091"/>
              <a:chOff x="0" y="0"/>
              <a:chExt cx="1433297" cy="630089"/>
            </a:xfrm>
          </p:grpSpPr>
          <p:sp>
            <p:nvSpPr>
              <p:cNvPr id="239" name="Shape 239"/>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40" name="Shape 240"/>
              <p:cNvSpPr/>
              <p:nvPr/>
            </p:nvSpPr>
            <p:spPr>
              <a:xfrm>
                <a:off x="30749" y="209133"/>
                <a:ext cx="1402549" cy="25026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lvl1pPr algn="ctr">
                  <a:defRPr sz="900">
                    <a:solidFill>
                      <a:srgbClr val="303030"/>
                    </a:solidFill>
                    <a:latin typeface="Arial"/>
                    <a:ea typeface="Arial"/>
                    <a:cs typeface="Arial"/>
                    <a:sym typeface="Arial"/>
                  </a:defRPr>
                </a:lvl1pPr>
              </a:lstStyle>
              <a:p>
                <a:r>
                  <a:t>Build Recipe recommendation</a:t>
                </a:r>
              </a:p>
            </p:txBody>
          </p:sp>
        </p:grpSp>
        <p:grpSp>
          <p:nvGrpSpPr>
            <p:cNvPr id="244" name="Group 244"/>
            <p:cNvGrpSpPr/>
            <p:nvPr/>
          </p:nvGrpSpPr>
          <p:grpSpPr>
            <a:xfrm>
              <a:off x="507234" y="1882984"/>
              <a:ext cx="1522808" cy="630091"/>
              <a:chOff x="0" y="0"/>
              <a:chExt cx="1522806" cy="630089"/>
            </a:xfrm>
          </p:grpSpPr>
          <p:sp>
            <p:nvSpPr>
              <p:cNvPr id="242" name="Shape 242"/>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3" name="Shape 243"/>
              <p:cNvSpPr/>
              <p:nvPr/>
            </p:nvSpPr>
            <p:spPr>
              <a:xfrm>
                <a:off x="1" y="189912"/>
                <a:ext cx="1522806" cy="2502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rPr dirty="0"/>
                  <a:t>Select Ingredients and/or Recipes in R Shiny</a:t>
                </a:r>
              </a:p>
            </p:txBody>
          </p:sp>
        </p:grpSp>
        <p:grpSp>
          <p:nvGrpSpPr>
            <p:cNvPr id="247" name="Group 247"/>
            <p:cNvGrpSpPr/>
            <p:nvPr/>
          </p:nvGrpSpPr>
          <p:grpSpPr>
            <a:xfrm>
              <a:off x="507234" y="2878340"/>
              <a:ext cx="1522808" cy="630090"/>
              <a:chOff x="0" y="0"/>
              <a:chExt cx="1522806" cy="630089"/>
            </a:xfrm>
          </p:grpSpPr>
          <p:sp>
            <p:nvSpPr>
              <p:cNvPr id="245" name="Shape 245"/>
              <p:cNvSpPr/>
              <p:nvPr/>
            </p:nvSpPr>
            <p:spPr>
              <a:xfrm>
                <a:off x="1" y="0"/>
                <a:ext cx="1522806"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6" name="Shape 246"/>
              <p:cNvSpPr/>
              <p:nvPr/>
            </p:nvSpPr>
            <p:spPr>
              <a:xfrm>
                <a:off x="-1" y="189913"/>
                <a:ext cx="1522806" cy="2502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Recommendation by Graph</a:t>
                </a:r>
              </a:p>
            </p:txBody>
          </p:sp>
        </p:grpSp>
        <p:sp>
          <p:nvSpPr>
            <p:cNvPr id="248" name="Shape 248"/>
            <p:cNvSpPr/>
            <p:nvPr/>
          </p:nvSpPr>
          <p:spPr>
            <a:xfrm>
              <a:off x="1268639" y="2513073"/>
              <a:ext cx="1" cy="365268"/>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sp>
          <p:nvSpPr>
            <p:cNvPr id="249" name="Shape 249"/>
            <p:cNvSpPr/>
            <p:nvPr/>
          </p:nvSpPr>
          <p:spPr>
            <a:xfrm flipH="1">
              <a:off x="1268639" y="3508428"/>
              <a:ext cx="1" cy="493119"/>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grpSp>
          <p:nvGrpSpPr>
            <p:cNvPr id="252" name="Group 252"/>
            <p:cNvGrpSpPr/>
            <p:nvPr/>
          </p:nvGrpSpPr>
          <p:grpSpPr>
            <a:xfrm>
              <a:off x="3353616" y="1954096"/>
              <a:ext cx="1395127" cy="535922"/>
              <a:chOff x="0" y="0"/>
              <a:chExt cx="1395125" cy="535921"/>
            </a:xfrm>
          </p:grpSpPr>
          <p:sp>
            <p:nvSpPr>
              <p:cNvPr id="250" name="Shape 250"/>
              <p:cNvSpPr/>
              <p:nvPr/>
            </p:nvSpPr>
            <p:spPr>
              <a:xfrm>
                <a:off x="-1" y="0"/>
                <a:ext cx="1395127" cy="535922"/>
              </a:xfrm>
              <a:prstGeom prst="rect">
                <a:avLst/>
              </a:prstGeom>
              <a:solidFill>
                <a:srgbClr val="99D5D6"/>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51" name="Shape 251"/>
              <p:cNvSpPr/>
              <p:nvPr/>
            </p:nvSpPr>
            <p:spPr>
              <a:xfrm>
                <a:off x="-1" y="228264"/>
                <a:ext cx="1395127" cy="25026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900">
                    <a:solidFill>
                      <a:srgbClr val="B84F11"/>
                    </a:solidFill>
                    <a:latin typeface="Arial"/>
                    <a:ea typeface="Arial"/>
                    <a:cs typeface="Arial"/>
                    <a:sym typeface="Arial"/>
                  </a:defRPr>
                </a:pPr>
                <a:r>
                  <a:rPr dirty="0"/>
                  <a:t>R to query Drill</a:t>
                </a:r>
              </a:p>
            </p:txBody>
          </p:sp>
        </p:grpSp>
        <p:grpSp>
          <p:nvGrpSpPr>
            <p:cNvPr id="255" name="Group 255"/>
            <p:cNvGrpSpPr/>
            <p:nvPr/>
          </p:nvGrpSpPr>
          <p:grpSpPr>
            <a:xfrm>
              <a:off x="6134489" y="1900001"/>
              <a:ext cx="1402551" cy="630090"/>
              <a:chOff x="0" y="0"/>
              <a:chExt cx="1402550" cy="630089"/>
            </a:xfrm>
          </p:grpSpPr>
          <p:sp>
            <p:nvSpPr>
              <p:cNvPr id="253" name="Shape 253"/>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54" name="Shape 254"/>
              <p:cNvSpPr/>
              <p:nvPr/>
            </p:nvSpPr>
            <p:spPr>
              <a:xfrm>
                <a:off x="0" y="189913"/>
                <a:ext cx="1402549" cy="25026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Query ingredients for recipe</a:t>
                </a:r>
              </a:p>
            </p:txBody>
          </p:sp>
        </p:grpSp>
        <p:sp>
          <p:nvSpPr>
            <p:cNvPr id="256" name="Shape 256"/>
            <p:cNvSpPr/>
            <p:nvPr/>
          </p:nvSpPr>
          <p:spPr>
            <a:xfrm>
              <a:off x="2044248" y="2216315"/>
              <a:ext cx="1309529" cy="1"/>
            </a:xfrm>
            <a:prstGeom prst="line">
              <a:avLst/>
            </a:prstGeom>
            <a:noFill/>
            <a:ln w="7600" cap="flat">
              <a:solidFill>
                <a:srgbClr val="244B4E"/>
              </a:solidFill>
              <a:prstDash val="solid"/>
              <a:bevel/>
              <a:tailEnd type="stealth" w="med" len="med"/>
            </a:ln>
            <a:effectLst/>
          </p:spPr>
          <p:txBody>
            <a:bodyPr wrap="square" lIns="45719" tIns="45719" rIns="45719" bIns="45719" numCol="1" anchor="t">
              <a:noAutofit/>
            </a:bodyPr>
            <a:lstStyle/>
            <a:p>
              <a:endParaRPr/>
            </a:p>
          </p:txBody>
        </p:sp>
      </p:grpSp>
      <p:sp>
        <p:nvSpPr>
          <p:cNvPr id="261" name="Shape 261"/>
          <p:cNvSpPr/>
          <p:nvPr/>
        </p:nvSpPr>
        <p:spPr>
          <a:xfrm>
            <a:off x="3875287" y="3649305"/>
            <a:ext cx="1395126" cy="535922"/>
          </a:xfrm>
          <a:prstGeom prst="rect">
            <a:avLst/>
          </a:prstGeom>
          <a:solidFill>
            <a:srgbClr val="99D5D6"/>
          </a:solidFill>
          <a:ln w="7600">
            <a:solidFill>
              <a:srgbClr val="99D5D6"/>
            </a:solidFill>
            <a:bevel/>
          </a:ln>
        </p:spPr>
        <p:txBody>
          <a:bodyPr lIns="45719" rIns="45719"/>
          <a:lstStyle/>
          <a:p>
            <a:endParaRPr/>
          </a:p>
        </p:txBody>
      </p:sp>
      <p:sp>
        <p:nvSpPr>
          <p:cNvPr id="262" name="Shape 262"/>
          <p:cNvSpPr/>
          <p:nvPr/>
        </p:nvSpPr>
        <p:spPr>
          <a:xfrm>
            <a:off x="3875287" y="3877569"/>
            <a:ext cx="1395126" cy="25026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ctr">
              <a:defRPr sz="900">
                <a:solidFill>
                  <a:srgbClr val="B84F11"/>
                </a:solidFill>
                <a:latin typeface="Arial"/>
                <a:ea typeface="Arial"/>
                <a:cs typeface="Arial"/>
                <a:sym typeface="Arial"/>
              </a:defRPr>
            </a:pPr>
            <a:r>
              <a:rPr dirty="0"/>
              <a:t>R to query Neo4j</a:t>
            </a:r>
          </a:p>
        </p:txBody>
      </p:sp>
      <p:sp>
        <p:nvSpPr>
          <p:cNvPr id="263" name="Shape 263"/>
          <p:cNvSpPr/>
          <p:nvPr/>
        </p:nvSpPr>
        <p:spPr>
          <a:xfrm>
            <a:off x="2584953" y="3894389"/>
            <a:ext cx="1309528" cy="1"/>
          </a:xfrm>
          <a:prstGeom prst="line">
            <a:avLst/>
          </a:prstGeom>
          <a:ln w="7600">
            <a:solidFill>
              <a:srgbClr val="244B4E"/>
            </a:solidFill>
            <a:bevel/>
            <a:tailEnd type="stealth"/>
          </a:ln>
        </p:spPr>
        <p:txBody>
          <a:bodyPr lIns="45719" rIns="45719"/>
          <a:lstStyle/>
          <a:p>
            <a:endParaRPr/>
          </a:p>
        </p:txBody>
      </p:sp>
      <p:grpSp>
        <p:nvGrpSpPr>
          <p:cNvPr id="266" name="Group 266"/>
          <p:cNvGrpSpPr/>
          <p:nvPr/>
        </p:nvGrpSpPr>
        <p:grpSpPr>
          <a:xfrm>
            <a:off x="8712189" y="1340172"/>
            <a:ext cx="2736241" cy="4933900"/>
            <a:chOff x="0" y="-1"/>
            <a:chExt cx="2736240" cy="4933898"/>
          </a:xfrm>
        </p:grpSpPr>
        <p:sp>
          <p:nvSpPr>
            <p:cNvPr id="264" name="Shape 264"/>
            <p:cNvSpPr/>
            <p:nvPr/>
          </p:nvSpPr>
          <p:spPr>
            <a:xfrm>
              <a:off x="0" y="-1"/>
              <a:ext cx="2736240" cy="4933898"/>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400">
                  <a:solidFill>
                    <a:srgbClr val="C00000"/>
                  </a:solidFill>
                  <a:latin typeface="Arial"/>
                  <a:ea typeface="Arial"/>
                  <a:cs typeface="Arial"/>
                  <a:sym typeface="Arial"/>
                </a:defRPr>
              </a:pPr>
              <a:endParaRPr/>
            </a:p>
          </p:txBody>
        </p:sp>
        <p:sp>
          <p:nvSpPr>
            <p:cNvPr id="265" name="Shape 265"/>
            <p:cNvSpPr/>
            <p:nvPr/>
          </p:nvSpPr>
          <p:spPr>
            <a:xfrm>
              <a:off x="157192" y="1172343"/>
              <a:ext cx="2280354" cy="2400656"/>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0" tIns="0" rIns="0" bIns="0" numCol="1" anchor="ctr">
              <a:spAutoFit/>
            </a:bodyPr>
            <a:lstStyle/>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cs typeface="Arial" panose="020B0604020202020204" pitchFamily="34" charset="0"/>
                </a:rPr>
                <a:t>Once the user select the </a:t>
              </a:r>
              <a:r>
                <a:rPr lang="en-US" sz="1200" dirty="0">
                  <a:solidFill>
                    <a:schemeClr val="tx1"/>
                  </a:solidFill>
                  <a:latin typeface="Arial" panose="020B0604020202020204" pitchFamily="34" charset="0"/>
                  <a:cs typeface="Arial" panose="020B0604020202020204" pitchFamily="34" charset="0"/>
                  <a:sym typeface="Arial"/>
                </a:rPr>
                <a:t>i</a:t>
              </a:r>
              <a:r>
                <a:rPr sz="1200" dirty="0">
                  <a:solidFill>
                    <a:schemeClr val="tx1"/>
                  </a:solidFill>
                  <a:latin typeface="Arial" panose="020B0604020202020204" pitchFamily="34" charset="0"/>
                  <a:ea typeface="Arial"/>
                  <a:cs typeface="Arial" panose="020B0604020202020204" pitchFamily="34" charset="0"/>
                  <a:sym typeface="Arial"/>
                </a:rPr>
                <a:t>ngredients and/or </a:t>
              </a:r>
              <a:r>
                <a:rPr lang="en-US" sz="1200" dirty="0">
                  <a:solidFill>
                    <a:schemeClr val="tx1"/>
                  </a:solidFill>
                  <a:latin typeface="Arial" panose="020B0604020202020204" pitchFamily="34" charset="0"/>
                  <a:ea typeface="Arial"/>
                  <a:cs typeface="Arial" panose="020B0604020202020204" pitchFamily="34" charset="0"/>
                  <a:sym typeface="Arial"/>
                </a:rPr>
                <a:t>r</a:t>
              </a:r>
              <a:r>
                <a:rPr sz="1200" dirty="0">
                  <a:solidFill>
                    <a:schemeClr val="tx1"/>
                  </a:solidFill>
                  <a:latin typeface="Arial" panose="020B0604020202020204" pitchFamily="34" charset="0"/>
                  <a:ea typeface="Arial"/>
                  <a:cs typeface="Arial" panose="020B0604020202020204" pitchFamily="34" charset="0"/>
                  <a:sym typeface="Arial"/>
                </a:rPr>
                <a:t>ecipes</a:t>
              </a:r>
              <a:r>
                <a:rPr lang="en-US" sz="1200" dirty="0">
                  <a:solidFill>
                    <a:schemeClr val="tx1"/>
                  </a:solidFill>
                  <a:latin typeface="Arial" panose="020B0604020202020204" pitchFamily="34" charset="0"/>
                  <a:ea typeface="Arial"/>
                  <a:cs typeface="Arial" panose="020B0604020202020204" pitchFamily="34" charset="0"/>
                  <a:sym typeface="Arial"/>
                </a:rPr>
                <a:t> type</a:t>
              </a:r>
              <a:r>
                <a:rPr sz="1200" dirty="0">
                  <a:solidFill>
                    <a:schemeClr val="tx1"/>
                  </a:solidFill>
                  <a:latin typeface="Arial" panose="020B0604020202020204" pitchFamily="34" charset="0"/>
                  <a:ea typeface="Arial"/>
                  <a:cs typeface="Arial" panose="020B0604020202020204" pitchFamily="34" charset="0"/>
                  <a:sym typeface="Arial"/>
                </a:rPr>
                <a:t>;</a:t>
              </a: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ea typeface="Arial"/>
                  <a:cs typeface="Arial" panose="020B0604020202020204" pitchFamily="34" charset="0"/>
                  <a:sym typeface="Arial"/>
                </a:rPr>
                <a:t> R will call drill to filter the recipe</a:t>
              </a:r>
              <a:r>
                <a:rPr lang="en-US" sz="1200" dirty="0">
                  <a:solidFill>
                    <a:schemeClr val="tx1"/>
                  </a:solidFill>
                  <a:latin typeface="Arial" panose="020B0604020202020204" pitchFamily="34" charset="0"/>
                  <a:ea typeface="Arial"/>
                  <a:cs typeface="Arial" panose="020B0604020202020204" pitchFamily="34" charset="0"/>
                  <a:sym typeface="Arial"/>
                </a:rPr>
                <a:t>;</a:t>
              </a:r>
            </a:p>
            <a:p>
              <a:pPr marL="228600" indent="-228600">
                <a:buFont typeface="+mj-lt"/>
                <a:buAutoNum type="arabicPeriod"/>
                <a:defRPr sz="1400">
                  <a:solidFill>
                    <a:srgbClr val="C00000"/>
                  </a:solidFill>
                </a:defRPr>
              </a:pPr>
              <a:endParaRPr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latin typeface="Arial"/>
                  <a:ea typeface="Arial"/>
                  <a:cs typeface="Arial"/>
                  <a:sym typeface="Arial"/>
                </a:defRPr>
              </a:pPr>
              <a:r>
                <a:rPr sz="1200" dirty="0">
                  <a:solidFill>
                    <a:schemeClr val="tx1"/>
                  </a:solidFill>
                  <a:latin typeface="Arial" panose="020B0604020202020204" pitchFamily="34" charset="0"/>
                  <a:cs typeface="Arial" panose="020B0604020202020204" pitchFamily="34" charset="0"/>
                </a:rPr>
                <a:t>Meanwhile </a:t>
              </a:r>
              <a:r>
                <a:rPr lang="en-US" sz="1200" dirty="0">
                  <a:solidFill>
                    <a:schemeClr val="tx1"/>
                  </a:solidFill>
                  <a:latin typeface="Arial" panose="020B0604020202020204" pitchFamily="34" charset="0"/>
                  <a:cs typeface="Arial" panose="020B0604020202020204" pitchFamily="34" charset="0"/>
                </a:rPr>
                <a:t>R </a:t>
              </a:r>
              <a:r>
                <a:rPr lang="en-US" altLang="zh-CN" sz="1200" dirty="0">
                  <a:solidFill>
                    <a:schemeClr val="tx1"/>
                  </a:solidFill>
                  <a:latin typeface="Arial" panose="020B0604020202020204" pitchFamily="34" charset="0"/>
                  <a:cs typeface="Arial" panose="020B0604020202020204" pitchFamily="34" charset="0"/>
                </a:rPr>
                <a:t>will also</a:t>
              </a:r>
              <a:r>
                <a:rPr sz="1200" dirty="0">
                  <a:solidFill>
                    <a:schemeClr val="tx1"/>
                  </a:solidFill>
                  <a:latin typeface="Arial" panose="020B0604020202020204" pitchFamily="34" charset="0"/>
                  <a:cs typeface="Arial" panose="020B0604020202020204" pitchFamily="34" charset="0"/>
                </a:rPr>
                <a:t> call </a:t>
              </a:r>
              <a:r>
                <a:rPr lang="en-US" sz="1200" dirty="0">
                  <a:solidFill>
                    <a:schemeClr val="tx1"/>
                  </a:solidFill>
                  <a:latin typeface="Arial" panose="020B0604020202020204" pitchFamily="34" charset="0"/>
                  <a:cs typeface="Arial" panose="020B0604020202020204" pitchFamily="34" charset="0"/>
                </a:rPr>
                <a:t>neo4j to give the recipe ;recommendation</a:t>
              </a:r>
              <a:r>
                <a:rPr sz="1200" dirty="0">
                  <a:solidFill>
                    <a:schemeClr val="tx1"/>
                  </a:solidFill>
                  <a:latin typeface="Arial" panose="020B0604020202020204" pitchFamily="34" charset="0"/>
                  <a:cs typeface="Arial" panose="020B0604020202020204" pitchFamily="34" charset="0"/>
                </a:rPr>
                <a:t> </a:t>
              </a:r>
              <a:r>
                <a:rPr lang="en-US" sz="1200" dirty="0">
                  <a:solidFill>
                    <a:schemeClr val="tx1"/>
                  </a:solidFill>
                  <a:latin typeface="Arial" panose="020B0604020202020204" pitchFamily="34" charset="0"/>
                  <a:cs typeface="Arial" panose="020B0604020202020204" pitchFamily="34" charset="0"/>
                </a:rPr>
                <a:t> by graph</a:t>
              </a:r>
            </a:p>
            <a:p>
              <a:pPr marL="228600" indent="-228600">
                <a:buFont typeface="+mj-lt"/>
                <a:buAutoNum type="arabicPeriod"/>
                <a:defRPr sz="1400">
                  <a:solidFill>
                    <a:srgbClr val="C00000"/>
                  </a:solidFill>
                  <a:latin typeface="Arial"/>
                  <a:ea typeface="Arial"/>
                  <a:cs typeface="Arial"/>
                  <a:sym typeface="Arial"/>
                </a:defRPr>
              </a:pPr>
              <a:endParaRPr lang="en-US" sz="1200" dirty="0">
                <a:solidFill>
                  <a:schemeClr val="tx1"/>
                </a:solidFill>
                <a:latin typeface="Arial" panose="020B0604020202020204" pitchFamily="34" charset="0"/>
                <a:cs typeface="Arial" panose="020B0604020202020204" pitchFamily="34" charset="0"/>
              </a:endParaRPr>
            </a:p>
            <a:p>
              <a:pPr marL="228600" indent="-228600">
                <a:buFont typeface="+mj-lt"/>
                <a:buAutoNum type="arabicPeriod"/>
                <a:defRPr sz="1400">
                  <a:solidFill>
                    <a:srgbClr val="C00000"/>
                  </a:solidFill>
                  <a:latin typeface="Arial"/>
                  <a:ea typeface="Arial"/>
                  <a:cs typeface="Arial"/>
                  <a:sym typeface="Arial"/>
                </a:defRPr>
              </a:pPr>
              <a:r>
                <a:rPr lang="en-US" sz="1200" dirty="0">
                  <a:solidFill>
                    <a:schemeClr val="tx1"/>
                  </a:solidFill>
                  <a:latin typeface="Arial" panose="020B0604020202020204" pitchFamily="34" charset="0"/>
                  <a:cs typeface="Arial" panose="020B0604020202020204" pitchFamily="34" charset="0"/>
                </a:rPr>
                <a:t>The users can get the recipes list of what they want to cook</a:t>
              </a:r>
              <a:endParaRPr sz="1200" dirty="0">
                <a:solidFill>
                  <a:schemeClr val="tx1"/>
                </a:solidFill>
                <a:latin typeface="Arial" panose="020B0604020202020204" pitchFamily="34" charset="0"/>
                <a:cs typeface="Arial" panose="020B0604020202020204" pitchFamily="34" charset="0"/>
              </a:endParaRPr>
            </a:p>
          </p:txBody>
        </p:sp>
      </p:grpSp>
      <p:sp>
        <p:nvSpPr>
          <p:cNvPr id="267" name="Shape 267"/>
          <p:cNvSpPr/>
          <p:nvPr/>
        </p:nvSpPr>
        <p:spPr>
          <a:xfrm>
            <a:off x="3832931" y="4683714"/>
            <a:ext cx="1395126" cy="633721"/>
          </a:xfrm>
          <a:prstGeom prst="rect">
            <a:avLst/>
          </a:prstGeom>
          <a:solidFill>
            <a:srgbClr val="99D5D6"/>
          </a:solidFill>
          <a:ln w="7600">
            <a:solidFill>
              <a:srgbClr val="99D5D6"/>
            </a:solidFill>
            <a:bevel/>
          </a:ln>
        </p:spPr>
        <p:txBody>
          <a:bodyPr lIns="45719" rIns="45719"/>
          <a:lstStyle/>
          <a:p>
            <a:endParaRPr/>
          </a:p>
        </p:txBody>
      </p:sp>
      <p:sp>
        <p:nvSpPr>
          <p:cNvPr id="268" name="Shape 268"/>
          <p:cNvSpPr/>
          <p:nvPr/>
        </p:nvSpPr>
        <p:spPr>
          <a:xfrm>
            <a:off x="3894478" y="4965648"/>
            <a:ext cx="1395126" cy="250262"/>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ctr">
              <a:defRPr sz="900">
                <a:solidFill>
                  <a:srgbClr val="B84F11"/>
                </a:solidFill>
                <a:latin typeface="Arial"/>
                <a:ea typeface="Arial"/>
                <a:cs typeface="Arial"/>
                <a:sym typeface="Arial"/>
              </a:defRPr>
            </a:pPr>
            <a:r>
              <a:t>R to call Shiny</a:t>
            </a:r>
          </a:p>
        </p:txBody>
      </p:sp>
      <p:sp>
        <p:nvSpPr>
          <p:cNvPr id="269" name="Shape 269"/>
          <p:cNvSpPr/>
          <p:nvPr/>
        </p:nvSpPr>
        <p:spPr>
          <a:xfrm flipH="1">
            <a:off x="2597010" y="5005239"/>
            <a:ext cx="1214323" cy="1"/>
          </a:xfrm>
          <a:prstGeom prst="line">
            <a:avLst/>
          </a:prstGeom>
          <a:ln w="7600">
            <a:solidFill>
              <a:srgbClr val="244B4E"/>
            </a:solidFill>
            <a:bevel/>
            <a:tailEnd type="stealth"/>
          </a:ln>
        </p:spPr>
        <p:txBody>
          <a:bodyPr lIns="45719" rIns="45719"/>
          <a:lstStyle/>
          <a:p>
            <a:endParaRPr/>
          </a:p>
        </p:txBody>
      </p:sp>
      <p:sp>
        <p:nvSpPr>
          <p:cNvPr id="270" name="Shape 270"/>
          <p:cNvSpPr/>
          <p:nvPr/>
        </p:nvSpPr>
        <p:spPr>
          <a:xfrm>
            <a:off x="6669300" y="4670223"/>
            <a:ext cx="1402549"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a:solidFill>
              <a:srgbClr val="FFFFFF"/>
            </a:solidFill>
            <a:bevel/>
          </a:ln>
        </p:spPr>
        <p:txBody>
          <a:bodyPr lIns="45719" rIns="45719"/>
          <a:lstStyle/>
          <a:p>
            <a:endParaRPr/>
          </a:p>
        </p:txBody>
      </p:sp>
      <p:sp>
        <p:nvSpPr>
          <p:cNvPr id="271" name="Shape 271"/>
          <p:cNvSpPr/>
          <p:nvPr/>
        </p:nvSpPr>
        <p:spPr>
          <a:xfrm>
            <a:off x="6700050" y="4940987"/>
            <a:ext cx="1402549" cy="127001"/>
          </a:xfrm>
          <a:prstGeom prst="rect">
            <a:avLst/>
          </a:prstGeom>
          <a:ln w="12700">
            <a:miter lim="400000"/>
          </a:ln>
          <a:extLst>
            <a:ext uri="{C572A759-6A51-4108-AA02-DFA0A04FC94B}">
              <ma14:wrappingTextBoxFlag xmlns:ma14="http://schemas.microsoft.com/office/mac/drawingml/2011/main" xmlns="" val="1"/>
            </a:ext>
          </a:extLst>
        </p:spPr>
        <p:txBody>
          <a:bodyPr lIns="0" tIns="0" rIns="0" bIns="0" anchor="ctr">
            <a:spAutoFit/>
          </a:bodyPr>
          <a:lstStyle/>
          <a:p>
            <a:pPr algn="ctr">
              <a:defRPr sz="900">
                <a:solidFill>
                  <a:srgbClr val="303030"/>
                </a:solidFill>
                <a:latin typeface="Arial"/>
                <a:ea typeface="Arial"/>
                <a:cs typeface="Arial"/>
                <a:sym typeface="Arial"/>
              </a:defRPr>
            </a:pPr>
            <a:r>
              <a:t>Shiny to connect drill</a:t>
            </a:r>
          </a:p>
        </p:txBody>
      </p:sp>
      <p:sp>
        <p:nvSpPr>
          <p:cNvPr id="272" name="Shape 272"/>
          <p:cNvSpPr/>
          <p:nvPr/>
        </p:nvSpPr>
        <p:spPr>
          <a:xfrm>
            <a:off x="5372558" y="2906897"/>
            <a:ext cx="1214325" cy="1"/>
          </a:xfrm>
          <a:prstGeom prst="line">
            <a:avLst/>
          </a:prstGeom>
          <a:ln w="7600">
            <a:solidFill>
              <a:srgbClr val="244B4E"/>
            </a:solidFill>
            <a:bevel/>
            <a:tailEnd type="stealth"/>
          </a:ln>
        </p:spPr>
        <p:txBody>
          <a:bodyPr lIns="45719" rIns="45719"/>
          <a:lstStyle/>
          <a:p>
            <a:endParaRPr/>
          </a:p>
        </p:txBody>
      </p:sp>
      <p:sp>
        <p:nvSpPr>
          <p:cNvPr id="273" name="Shape 273"/>
          <p:cNvSpPr/>
          <p:nvPr/>
        </p:nvSpPr>
        <p:spPr>
          <a:xfrm>
            <a:off x="5384169" y="3903121"/>
            <a:ext cx="1214323" cy="1"/>
          </a:xfrm>
          <a:prstGeom prst="line">
            <a:avLst/>
          </a:prstGeom>
          <a:ln w="7600">
            <a:solidFill>
              <a:srgbClr val="244B4E"/>
            </a:solidFill>
            <a:bevel/>
            <a:tailEnd type="stealth"/>
          </a:ln>
        </p:spPr>
        <p:txBody>
          <a:bodyPr lIns="45719" rIns="45719"/>
          <a:lstStyle/>
          <a:p>
            <a:endParaRPr/>
          </a:p>
        </p:txBody>
      </p:sp>
      <p:sp>
        <p:nvSpPr>
          <p:cNvPr id="274" name="Shape 274"/>
          <p:cNvSpPr/>
          <p:nvPr/>
        </p:nvSpPr>
        <p:spPr>
          <a:xfrm>
            <a:off x="5384169" y="4991887"/>
            <a:ext cx="1214325" cy="1"/>
          </a:xfrm>
          <a:prstGeom prst="line">
            <a:avLst/>
          </a:prstGeom>
          <a:ln w="7600">
            <a:solidFill>
              <a:srgbClr val="244B4E"/>
            </a:solidFill>
            <a:bevel/>
            <a:tailEnd type="stealth"/>
          </a:ln>
        </p:spPr>
        <p:txBody>
          <a:bodyPr lIns="45719" rIns="45719"/>
          <a:lstStyle/>
          <a:p>
            <a:endParaRPr/>
          </a:p>
        </p:txBody>
      </p:sp>
    </p:spTree>
  </p:cSld>
  <p:clrMapOvr>
    <a:masterClrMapping/>
  </p:clrMapOvr>
  <p:transition spd="slow"/>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100</TotalTime>
  <Words>484</Words>
  <Application>Microsoft Macintosh PowerPoint</Application>
  <PresentationFormat>Widescreen</PresentationFormat>
  <Paragraphs>90</Paragraphs>
  <Slides>7</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1</cp:lastModifiedBy>
  <cp:revision>14</cp:revision>
  <dcterms:modified xsi:type="dcterms:W3CDTF">2019-11-23T02:05:20Z</dcterms:modified>
</cp:coreProperties>
</file>